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6" r:id="rId2"/>
    <p:sldId id="310" r:id="rId3"/>
    <p:sldId id="311" r:id="rId4"/>
    <p:sldId id="312" r:id="rId5"/>
    <p:sldId id="313" r:id="rId6"/>
    <p:sldId id="314" r:id="rId7"/>
    <p:sldId id="315" r:id="rId8"/>
    <p:sldId id="316" r:id="rId9"/>
    <p:sldId id="317" r:id="rId10"/>
    <p:sldId id="318" r:id="rId11"/>
    <p:sldId id="323" r:id="rId12"/>
    <p:sldId id="324" r:id="rId13"/>
    <p:sldId id="325" r:id="rId14"/>
    <p:sldId id="326" r:id="rId15"/>
    <p:sldId id="327" r:id="rId16"/>
    <p:sldId id="328" r:id="rId17"/>
    <p:sldId id="330" r:id="rId18"/>
    <p:sldId id="331" r:id="rId19"/>
    <p:sldId id="309" r:id="rId20"/>
    <p:sldId id="329" r:id="rId21"/>
    <p:sldId id="319" r:id="rId22"/>
    <p:sldId id="320" r:id="rId23"/>
    <p:sldId id="321" r:id="rId24"/>
    <p:sldId id="322" r:id="rId25"/>
    <p:sldId id="268"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04" autoAdjust="0"/>
    <p:restoredTop sz="79456" autoAdjust="0"/>
  </p:normalViewPr>
  <p:slideViewPr>
    <p:cSldViewPr>
      <p:cViewPr varScale="1">
        <p:scale>
          <a:sx n="100" d="100"/>
          <a:sy n="100" d="100"/>
        </p:scale>
        <p:origin x="1624" y="176"/>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9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592"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842" y="3"/>
            <a:ext cx="2971592" cy="464980"/>
          </a:xfrm>
          <a:prstGeom prst="rect">
            <a:avLst/>
          </a:prstGeom>
        </p:spPr>
        <p:txBody>
          <a:bodyPr vert="horz" lIns="91440" tIns="45720" rIns="91440" bIns="45720" rtlCol="0"/>
          <a:lstStyle>
            <a:lvl1pPr algn="r">
              <a:defRPr sz="1200"/>
            </a:lvl1pPr>
          </a:lstStyle>
          <a:p>
            <a:fld id="{E15C73EE-B7B0-4AB3-A6D0-3A28F080F503}" type="datetimeFigureOut">
              <a:rPr lang="en-US" smtClean="0"/>
              <a:pPr/>
              <a:t>1/26/23</a:t>
            </a:fld>
            <a:endParaRPr lang="en-US" dirty="0"/>
          </a:p>
        </p:txBody>
      </p:sp>
      <p:sp>
        <p:nvSpPr>
          <p:cNvPr id="4" name="Footer Placeholder 3"/>
          <p:cNvSpPr>
            <a:spLocks noGrp="1"/>
          </p:cNvSpPr>
          <p:nvPr>
            <p:ph type="ftr" sz="quarter" idx="2"/>
          </p:nvPr>
        </p:nvSpPr>
        <p:spPr>
          <a:xfrm>
            <a:off x="0" y="8829825"/>
            <a:ext cx="2971592"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842" y="8829825"/>
            <a:ext cx="2971592" cy="464980"/>
          </a:xfrm>
          <a:prstGeom prst="rect">
            <a:avLst/>
          </a:prstGeom>
        </p:spPr>
        <p:txBody>
          <a:bodyPr vert="horz" lIns="91440" tIns="45720" rIns="91440" bIns="45720" rtlCol="0" anchor="b"/>
          <a:lstStyle>
            <a:lvl1pPr algn="r">
              <a:defRPr sz="1200"/>
            </a:lvl1pPr>
          </a:lstStyle>
          <a:p>
            <a:fld id="{A12D561A-CFD6-4EFA-90E4-3891B42EAC44}" type="slidenum">
              <a:rPr lang="en-US" smtClean="0"/>
              <a:pPr/>
              <a:t>‹#›</a:t>
            </a:fld>
            <a:endParaRPr lang="en-US" dirty="0"/>
          </a:p>
        </p:txBody>
      </p:sp>
    </p:spTree>
    <p:extLst>
      <p:ext uri="{BB962C8B-B14F-4D97-AF65-F5344CB8AC3E}">
        <p14:creationId xmlns:p14="http://schemas.microsoft.com/office/powerpoint/2010/main" val="277592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2492" tIns="46246" rIns="92492" bIns="46246" rtlCol="0"/>
          <a:lstStyle>
            <a:lvl1pPr algn="r">
              <a:defRPr sz="1200"/>
            </a:lvl1pPr>
          </a:lstStyle>
          <a:p>
            <a:fld id="{7642257A-641C-42CD-B15A-0FFDB1C4F67F}" type="datetimeFigureOut">
              <a:rPr lang="en-US" smtClean="0"/>
              <a:pPr/>
              <a:t>1/26/23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492" tIns="46246" rIns="92492" bIns="46246" rtlCol="0" anchor="b"/>
          <a:lstStyle>
            <a:lvl1pPr algn="r">
              <a:defRPr sz="1200"/>
            </a:lvl1pPr>
          </a:lstStyle>
          <a:p>
            <a:fld id="{A6638D8F-2154-4BCB-A5F5-B7909E9D0BBA}" type="slidenum">
              <a:rPr lang="en-US" smtClean="0"/>
              <a:pPr/>
              <a:t>‹#›</a:t>
            </a:fld>
            <a:endParaRPr lang="en-US" dirty="0"/>
          </a:p>
        </p:txBody>
      </p:sp>
    </p:spTree>
    <p:extLst>
      <p:ext uri="{BB962C8B-B14F-4D97-AF65-F5344CB8AC3E}">
        <p14:creationId xmlns:p14="http://schemas.microsoft.com/office/powerpoint/2010/main" val="62497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38D8F-2154-4BCB-A5F5-B7909E9D0BBA}" type="slidenum">
              <a:rPr lang="en-US" smtClean="0"/>
              <a:pPr/>
              <a:t>1</a:t>
            </a:fld>
            <a:endParaRPr lang="en-US" dirty="0"/>
          </a:p>
        </p:txBody>
      </p:sp>
    </p:spTree>
    <p:extLst>
      <p:ext uri="{BB962C8B-B14F-4D97-AF65-F5344CB8AC3E}">
        <p14:creationId xmlns:p14="http://schemas.microsoft.com/office/powerpoint/2010/main" val="80081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6638D8F-2154-4BCB-A5F5-B7909E9D0BBA}" type="slidenum">
              <a:rPr lang="en-US" smtClean="0"/>
              <a:pPr/>
              <a:t>5</a:t>
            </a:fld>
            <a:endParaRPr lang="en-US" dirty="0"/>
          </a:p>
        </p:txBody>
      </p:sp>
    </p:spTree>
    <p:extLst>
      <p:ext uri="{BB962C8B-B14F-4D97-AF65-F5344CB8AC3E}">
        <p14:creationId xmlns:p14="http://schemas.microsoft.com/office/powerpoint/2010/main" val="3359613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38D8F-2154-4BCB-A5F5-B7909E9D0BBA}" type="slidenum">
              <a:rPr lang="en-US" smtClean="0"/>
              <a:pPr/>
              <a:t>19</a:t>
            </a:fld>
            <a:endParaRPr lang="en-US" dirty="0"/>
          </a:p>
        </p:txBody>
      </p:sp>
    </p:spTree>
    <p:extLst>
      <p:ext uri="{BB962C8B-B14F-4D97-AF65-F5344CB8AC3E}">
        <p14:creationId xmlns:p14="http://schemas.microsoft.com/office/powerpoint/2010/main" val="2477427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38D8F-2154-4BCB-A5F5-B7909E9D0BBA}" type="slidenum">
              <a:rPr lang="en-US" smtClean="0"/>
              <a:pPr/>
              <a:t>25</a:t>
            </a:fld>
            <a:endParaRPr lang="en-US" dirty="0"/>
          </a:p>
        </p:txBody>
      </p:sp>
    </p:spTree>
    <p:extLst>
      <p:ext uri="{BB962C8B-B14F-4D97-AF65-F5344CB8AC3E}">
        <p14:creationId xmlns:p14="http://schemas.microsoft.com/office/powerpoint/2010/main" val="708602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AFA793-7DEB-46DC-BC0D-1F25373DDCA6}" type="datetimeFigureOut">
              <a:rPr lang="en-US" smtClean="0"/>
              <a:pPr/>
              <a:t>1/26/23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E8C57BE-6B6E-45D3-9E87-4143508BB5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C57BE-6B6E-45D3-9E87-4143508BB5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C57BE-6B6E-45D3-9E87-4143508BB5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C57BE-6B6E-45D3-9E87-4143508BB53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8C57BE-6B6E-45D3-9E87-4143508BB53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8C57BE-6B6E-45D3-9E87-4143508BB53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8C57BE-6B6E-45D3-9E87-4143508BB53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8C57BE-6B6E-45D3-9E87-4143508BB53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FA793-7DEB-46DC-BC0D-1F25373DDCA6}" type="datetimeFigureOut">
              <a:rPr lang="en-US" smtClean="0"/>
              <a:pPr/>
              <a:t>1/26/23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8C57BE-6B6E-45D3-9E87-4143508BB5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BAFA793-7DEB-46DC-BC0D-1F25373DDCA6}" type="datetimeFigureOut">
              <a:rPr lang="en-US" smtClean="0"/>
              <a:pPr/>
              <a:t>1/26/23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8C57BE-6B6E-45D3-9E87-4143508BB53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7BAFA793-7DEB-46DC-BC0D-1F25373DDCA6}" type="datetimeFigureOut">
              <a:rPr lang="en-US" smtClean="0"/>
              <a:pPr/>
              <a:t>1/26/23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E8C57BE-6B6E-45D3-9E87-4143508BB53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AFA793-7DEB-46DC-BC0D-1F25373DDCA6}" type="datetimeFigureOut">
              <a:rPr lang="en-US" smtClean="0"/>
              <a:pPr/>
              <a:t>1/26/23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8C57BE-6B6E-45D3-9E87-4143508BB5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 y="2995332"/>
            <a:ext cx="8839200" cy="1576667"/>
          </a:xfrm>
        </p:spPr>
        <p:txBody>
          <a:bodyPr>
            <a:normAutofit fontScale="90000"/>
          </a:bodyPr>
          <a:lstStyle/>
          <a:p>
            <a:pPr algn="ctr"/>
            <a:r>
              <a:rPr lang="en-US" dirty="0"/>
              <a:t>Lake Cushman Maintenance Co.</a:t>
            </a:r>
            <a:br>
              <a:rPr lang="en-US" dirty="0"/>
            </a:br>
            <a:r>
              <a:rPr lang="en-US" dirty="0"/>
              <a:t>2023 Board Training</a:t>
            </a:r>
          </a:p>
        </p:txBody>
      </p:sp>
      <p:sp>
        <p:nvSpPr>
          <p:cNvPr id="3" name="TextBox 2">
            <a:extLst>
              <a:ext uri="{FF2B5EF4-FFF2-40B4-BE49-F238E27FC236}">
                <a16:creationId xmlns:a16="http://schemas.microsoft.com/office/drawing/2014/main" id="{D54EBF5B-FB17-43C8-B16D-852A2896E03B}"/>
              </a:ext>
            </a:extLst>
          </p:cNvPr>
          <p:cNvSpPr txBox="1"/>
          <p:nvPr/>
        </p:nvSpPr>
        <p:spPr>
          <a:xfrm>
            <a:off x="1790700" y="4648200"/>
            <a:ext cx="5562600" cy="646331"/>
          </a:xfrm>
          <a:prstGeom prst="rect">
            <a:avLst/>
          </a:prstGeom>
          <a:noFill/>
        </p:spPr>
        <p:txBody>
          <a:bodyPr wrap="square" rtlCol="0">
            <a:spAutoFit/>
          </a:bodyPr>
          <a:lstStyle/>
          <a:p>
            <a:pPr algn="ctr"/>
            <a:r>
              <a:rPr lang="en-US" dirty="0"/>
              <a:t>Prepared by the Robert W. Johnson P.L.L.C.</a:t>
            </a:r>
          </a:p>
          <a:p>
            <a:pPr algn="ctr"/>
            <a:r>
              <a:rPr lang="en-US" dirty="0"/>
              <a:t>January 26, 2023</a:t>
            </a:r>
          </a:p>
        </p:txBody>
      </p:sp>
      <p:pic>
        <p:nvPicPr>
          <p:cNvPr id="7" name="Picture 6" descr="A picture containing sky, outdoor, tree, building&#10;&#10;Description automatically generated">
            <a:extLst>
              <a:ext uri="{FF2B5EF4-FFF2-40B4-BE49-F238E27FC236}">
                <a16:creationId xmlns:a16="http://schemas.microsoft.com/office/drawing/2014/main" id="{ACD0CACB-A27E-3617-A74F-D869047CB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1300" y="240390"/>
            <a:ext cx="3581400" cy="25554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2B0AA7-C013-3F12-6B68-5CF05378AC39}"/>
              </a:ext>
            </a:extLst>
          </p:cNvPr>
          <p:cNvSpPr>
            <a:spLocks noGrp="1"/>
          </p:cNvSpPr>
          <p:nvPr>
            <p:ph idx="1"/>
          </p:nvPr>
        </p:nvSpPr>
        <p:spPr/>
        <p:txBody>
          <a:bodyPr/>
          <a:lstStyle/>
          <a:p>
            <a:r>
              <a:rPr lang="en-US" dirty="0"/>
              <a:t>(1) Except as provided in the association's governing documents or this chapter, the board of directors shall act in all instances on behalf of the association. In the performance of their duties, the officers and members of the board of directors shall exercise the degree of care and loyalty required of an officer or director of a corporation organized under chapter 24.03A RCW.</a:t>
            </a:r>
          </a:p>
          <a:p>
            <a:pPr marL="109728" indent="0">
              <a:buNone/>
            </a:pPr>
            <a:r>
              <a:rPr lang="en-US" dirty="0"/>
              <a:t>  (RCW 64.38.025)</a:t>
            </a:r>
          </a:p>
        </p:txBody>
      </p:sp>
      <p:sp>
        <p:nvSpPr>
          <p:cNvPr id="3" name="Title 2">
            <a:extLst>
              <a:ext uri="{FF2B5EF4-FFF2-40B4-BE49-F238E27FC236}">
                <a16:creationId xmlns:a16="http://schemas.microsoft.com/office/drawing/2014/main" id="{027BFACD-41E4-D870-0C23-DB9858AAF306}"/>
              </a:ext>
            </a:extLst>
          </p:cNvPr>
          <p:cNvSpPr>
            <a:spLocks noGrp="1"/>
          </p:cNvSpPr>
          <p:nvPr>
            <p:ph type="title"/>
          </p:nvPr>
        </p:nvSpPr>
        <p:spPr/>
        <p:txBody>
          <a:bodyPr>
            <a:normAutofit/>
          </a:bodyPr>
          <a:lstStyle/>
          <a:p>
            <a:r>
              <a:rPr lang="en-US" dirty="0"/>
              <a:t>Being a Board Member</a:t>
            </a:r>
          </a:p>
        </p:txBody>
      </p:sp>
    </p:spTree>
    <p:extLst>
      <p:ext uri="{BB962C8B-B14F-4D97-AF65-F5344CB8AC3E}">
        <p14:creationId xmlns:p14="http://schemas.microsoft.com/office/powerpoint/2010/main" val="1563773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8737A1-8815-72A5-15DE-C3DB19E8167C}"/>
              </a:ext>
            </a:extLst>
          </p:cNvPr>
          <p:cNvSpPr>
            <a:spLocks noGrp="1"/>
          </p:cNvSpPr>
          <p:nvPr>
            <p:ph idx="1"/>
          </p:nvPr>
        </p:nvSpPr>
        <p:spPr/>
        <p:txBody>
          <a:bodyPr>
            <a:normAutofit fontScale="62500" lnSpcReduction="20000"/>
          </a:bodyPr>
          <a:lstStyle/>
          <a:p>
            <a:r>
              <a:rPr lang="en-US" dirty="0"/>
              <a:t>RCW 24.03A.495</a:t>
            </a:r>
          </a:p>
          <a:p>
            <a:endParaRPr lang="en-US" dirty="0"/>
          </a:p>
          <a:p>
            <a:pPr marL="109728" indent="0">
              <a:buNone/>
            </a:pPr>
            <a:r>
              <a:rPr lang="en-US" dirty="0"/>
              <a:t>Standards of conduct for directors.</a:t>
            </a:r>
          </a:p>
          <a:p>
            <a:endParaRPr lang="en-US" dirty="0"/>
          </a:p>
          <a:p>
            <a:pPr marL="109728" indent="0">
              <a:buNone/>
            </a:pPr>
            <a:r>
              <a:rPr lang="en-US" dirty="0"/>
              <a:t>(1) Each director, when discharging the duties of a director, shall act:</a:t>
            </a:r>
          </a:p>
          <a:p>
            <a:pPr marL="109728" indent="0">
              <a:buNone/>
            </a:pPr>
            <a:r>
              <a:rPr lang="en-US" dirty="0"/>
              <a:t>(a) In good faith;</a:t>
            </a:r>
          </a:p>
          <a:p>
            <a:pPr marL="109728" indent="0">
              <a:buNone/>
            </a:pPr>
            <a:r>
              <a:rPr lang="en-US" dirty="0"/>
              <a:t>(b) With the care an ordinarily prudent person in a like position would exercise under similar circumstances; and</a:t>
            </a:r>
          </a:p>
          <a:p>
            <a:pPr marL="109728" indent="0">
              <a:buNone/>
            </a:pPr>
            <a:r>
              <a:rPr lang="en-US" dirty="0"/>
              <a:t>(c) In a manner the director reasonably believes to be in the best interests of the nonprofit corporation.</a:t>
            </a:r>
          </a:p>
          <a:p>
            <a:pPr marL="109728" indent="0">
              <a:buNone/>
            </a:pPr>
            <a:r>
              <a:rPr lang="en-US" dirty="0"/>
              <a:t>(2) In discharging board or committee duties a director shall disclose, or cause to be disclosed, to the other board or committee members information not already known by them but known by the director to be material to the discharge of their decision-making or oversight functions, except that disclosure is not required to the extent that the director reasonably believes that doing so would violate a duty imposed by law, a legally enforceable obligation of confidentiality, or a professional ethics rule.</a:t>
            </a:r>
          </a:p>
          <a:p>
            <a:endParaRPr lang="en-US" dirty="0"/>
          </a:p>
        </p:txBody>
      </p:sp>
      <p:sp>
        <p:nvSpPr>
          <p:cNvPr id="3" name="Title 2">
            <a:extLst>
              <a:ext uri="{FF2B5EF4-FFF2-40B4-BE49-F238E27FC236}">
                <a16:creationId xmlns:a16="http://schemas.microsoft.com/office/drawing/2014/main" id="{311CB646-EB3F-6F88-78DC-D57F5DDFB0F0}"/>
              </a:ext>
            </a:extLst>
          </p:cNvPr>
          <p:cNvSpPr>
            <a:spLocks noGrp="1"/>
          </p:cNvSpPr>
          <p:nvPr>
            <p:ph type="title"/>
          </p:nvPr>
        </p:nvSpPr>
        <p:spPr/>
        <p:txBody>
          <a:bodyPr/>
          <a:lstStyle/>
          <a:p>
            <a:r>
              <a:rPr lang="en-US" dirty="0"/>
              <a:t>Standard of Care		</a:t>
            </a:r>
          </a:p>
        </p:txBody>
      </p:sp>
    </p:spTree>
    <p:extLst>
      <p:ext uri="{BB962C8B-B14F-4D97-AF65-F5344CB8AC3E}">
        <p14:creationId xmlns:p14="http://schemas.microsoft.com/office/powerpoint/2010/main" val="3638766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992F19-E9C3-75D2-4E52-2F224839A686}"/>
              </a:ext>
            </a:extLst>
          </p:cNvPr>
          <p:cNvSpPr>
            <a:spLocks noGrp="1"/>
          </p:cNvSpPr>
          <p:nvPr>
            <p:ph idx="1"/>
          </p:nvPr>
        </p:nvSpPr>
        <p:spPr/>
        <p:txBody>
          <a:bodyPr>
            <a:normAutofit fontScale="70000" lnSpcReduction="20000"/>
          </a:bodyPr>
          <a:lstStyle/>
          <a:p>
            <a:pPr marL="109728" indent="0">
              <a:buNone/>
            </a:pPr>
            <a:r>
              <a:rPr lang="en-US" dirty="0"/>
              <a:t>(3) In discharging the duties of a director, a director may rely on information, opinions, reports, or statements, including financial statements or other financial data, if prepared or presented by:</a:t>
            </a:r>
          </a:p>
          <a:p>
            <a:pPr marL="109728" indent="0">
              <a:buNone/>
            </a:pPr>
            <a:r>
              <a:rPr lang="en-US" dirty="0"/>
              <a:t>(a) One or more officers, employees, or volunteers of the nonprofit corporation whom the director reasonably believes to be reliable and competent in the functions performed or the matters presented;</a:t>
            </a:r>
          </a:p>
          <a:p>
            <a:pPr marL="109728" indent="0">
              <a:buNone/>
            </a:pPr>
            <a:r>
              <a:rPr lang="en-US" dirty="0"/>
              <a:t>(b) Legal counsel, public accountants, or other persons retained by the corporation as to matters involving skills or expertise the director reasonably believes are matters:</a:t>
            </a:r>
          </a:p>
          <a:p>
            <a:pPr marL="109728" indent="0">
              <a:buNone/>
            </a:pPr>
            <a:r>
              <a:rPr lang="en-US" dirty="0"/>
              <a:t>(</a:t>
            </a:r>
            <a:r>
              <a:rPr lang="en-US" dirty="0" err="1"/>
              <a:t>i</a:t>
            </a:r>
            <a:r>
              <a:rPr lang="en-US" dirty="0"/>
              <a:t>) Within the particular person's professional or expert competence; or</a:t>
            </a:r>
          </a:p>
          <a:p>
            <a:pPr marL="109728" indent="0">
              <a:buNone/>
            </a:pPr>
            <a:r>
              <a:rPr lang="en-US" dirty="0"/>
              <a:t>(ii) As to which the particular person merits confidence; or</a:t>
            </a:r>
          </a:p>
          <a:p>
            <a:pPr marL="109728" indent="0">
              <a:buNone/>
            </a:pPr>
            <a:r>
              <a:rPr lang="en-US" dirty="0"/>
              <a:t>(c) A committee of the board of which the director is not a member, designated in accordance with provisions of the articles or bylaws, as to matters within its designated authority, if the director reasonably believes the committee merits confidence.</a:t>
            </a:r>
          </a:p>
          <a:p>
            <a:endParaRPr lang="en-US" dirty="0"/>
          </a:p>
        </p:txBody>
      </p:sp>
      <p:sp>
        <p:nvSpPr>
          <p:cNvPr id="3" name="Title 2">
            <a:extLst>
              <a:ext uri="{FF2B5EF4-FFF2-40B4-BE49-F238E27FC236}">
                <a16:creationId xmlns:a16="http://schemas.microsoft.com/office/drawing/2014/main" id="{521B2F22-9ECD-B7FE-9CBC-75B35CFC0658}"/>
              </a:ext>
            </a:extLst>
          </p:cNvPr>
          <p:cNvSpPr>
            <a:spLocks noGrp="1"/>
          </p:cNvSpPr>
          <p:nvPr>
            <p:ph type="title"/>
          </p:nvPr>
        </p:nvSpPr>
        <p:spPr/>
        <p:txBody>
          <a:bodyPr/>
          <a:lstStyle/>
          <a:p>
            <a:r>
              <a:rPr lang="en-US" dirty="0"/>
              <a:t>Standard of Care cont.</a:t>
            </a:r>
          </a:p>
        </p:txBody>
      </p:sp>
    </p:spTree>
    <p:extLst>
      <p:ext uri="{BB962C8B-B14F-4D97-AF65-F5344CB8AC3E}">
        <p14:creationId xmlns:p14="http://schemas.microsoft.com/office/powerpoint/2010/main" val="2548649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71FFF1-F846-4D9B-BCD8-4BA547BD23B5}"/>
              </a:ext>
            </a:extLst>
          </p:cNvPr>
          <p:cNvSpPr>
            <a:spLocks noGrp="1"/>
          </p:cNvSpPr>
          <p:nvPr>
            <p:ph idx="1"/>
          </p:nvPr>
        </p:nvSpPr>
        <p:spPr/>
        <p:txBody>
          <a:bodyPr>
            <a:normAutofit fontScale="92500" lnSpcReduction="10000"/>
          </a:bodyPr>
          <a:lstStyle/>
          <a:p>
            <a:pPr marL="109728" indent="0">
              <a:buNone/>
            </a:pPr>
            <a:r>
              <a:rPr lang="en-US" dirty="0"/>
              <a:t>As to improvements, construction and alterations in Mercia Heights addition, the ... Mercia Corporation shall have the right to refuse to approve the design, finishing or painting of any construction or alteration </a:t>
            </a:r>
            <a:r>
              <a:rPr lang="en-US" dirty="0">
                <a:highlight>
                  <a:srgbClr val="FFFF00"/>
                </a:highlight>
              </a:rPr>
              <a:t>which is not suitable or desirable in said addition for any reason, aesthetic or otherwise ... [considering] harmony with other dwellings ... the effect on outlook of adjoining or neighboring property and any and all other factors which in their opinion shall affect the desirability or suitability of such proposed structure, improvement or alterations.</a:t>
            </a:r>
          </a:p>
        </p:txBody>
      </p:sp>
      <p:sp>
        <p:nvSpPr>
          <p:cNvPr id="3" name="Title 2">
            <a:extLst>
              <a:ext uri="{FF2B5EF4-FFF2-40B4-BE49-F238E27FC236}">
                <a16:creationId xmlns:a16="http://schemas.microsoft.com/office/drawing/2014/main" id="{BCF70680-9054-130F-034E-2D54E4C7F9A0}"/>
              </a:ext>
            </a:extLst>
          </p:cNvPr>
          <p:cNvSpPr>
            <a:spLocks noGrp="1"/>
          </p:cNvSpPr>
          <p:nvPr>
            <p:ph type="title"/>
          </p:nvPr>
        </p:nvSpPr>
        <p:spPr>
          <a:xfrm>
            <a:off x="457200" y="274638"/>
            <a:ext cx="8229600" cy="258762"/>
          </a:xfrm>
        </p:spPr>
        <p:txBody>
          <a:bodyPr>
            <a:normAutofit fontScale="90000"/>
          </a:bodyPr>
          <a:lstStyle/>
          <a:p>
            <a:r>
              <a:rPr lang="en-US" dirty="0"/>
              <a:t>o</a:t>
            </a:r>
            <a:br>
              <a:rPr lang="en-US" dirty="0"/>
            </a:br>
            <a:br>
              <a:rPr lang="en-US" dirty="0"/>
            </a:br>
            <a:r>
              <a:rPr lang="en-US" u="sng" dirty="0" err="1"/>
              <a:t>Riss</a:t>
            </a:r>
            <a:r>
              <a:rPr lang="en-US" u="sng" dirty="0"/>
              <a:t> v. Angel</a:t>
            </a:r>
            <a:r>
              <a:rPr lang="en-US" dirty="0"/>
              <a:t>, 131 Wash. 2d 612, 616, 934 P.2d 669, 673 (1997)</a:t>
            </a:r>
          </a:p>
        </p:txBody>
      </p:sp>
    </p:spTree>
    <p:extLst>
      <p:ext uri="{BB962C8B-B14F-4D97-AF65-F5344CB8AC3E}">
        <p14:creationId xmlns:p14="http://schemas.microsoft.com/office/powerpoint/2010/main" val="1228430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94234D-E6C1-314C-104B-0D5D99315701}"/>
              </a:ext>
            </a:extLst>
          </p:cNvPr>
          <p:cNvSpPr>
            <a:spLocks noGrp="1"/>
          </p:cNvSpPr>
          <p:nvPr>
            <p:ph idx="1"/>
          </p:nvPr>
        </p:nvSpPr>
        <p:spPr/>
        <p:txBody>
          <a:bodyPr>
            <a:normAutofit fontScale="62500" lnSpcReduction="20000"/>
          </a:bodyPr>
          <a:lstStyle/>
          <a:p>
            <a:pPr marL="109728" indent="0">
              <a:buNone/>
            </a:pPr>
            <a:r>
              <a:rPr lang="en-US" dirty="0"/>
              <a:t>A decision under a consent to construction covenant must be reasonable.</a:t>
            </a:r>
          </a:p>
          <a:p>
            <a:pPr marL="109728" indent="0">
              <a:buNone/>
            </a:pPr>
            <a:r>
              <a:rPr lang="en-US" dirty="0"/>
              <a:t>In examining whether rejection of a proposal is reasonable, courts have identified a number of factors which demonstrate unreasonable decision making. Among other things, courts have found decisions unreasonable where there was no evidence in the record as to external design of any other structures in the subdivision aside from the applicant's residence and the record showed merely conclusory statements of the chairman of an architectural control committee that the proposed residence was not harmonious with surrounding structures. Also unreasonable was the failure to take neighbors' views into consideration as required, evidenced in part by an architectural control committee's failure to even view the site when deliberating on approval of an applicant's proposed addition. Further, unreasonable rejection of a building plan was found where there were two modern houses in a predominantly traditional subdivision, the applicant's nontraditionally styled home was not detrimental to the neighborhood, and the grantor would have approved the plans but for objections of neighbors whose houses were not depreciated in value by the building of the house. Donoghue.</a:t>
            </a:r>
          </a:p>
        </p:txBody>
      </p:sp>
      <p:sp>
        <p:nvSpPr>
          <p:cNvPr id="3" name="Title 2">
            <a:extLst>
              <a:ext uri="{FF2B5EF4-FFF2-40B4-BE49-F238E27FC236}">
                <a16:creationId xmlns:a16="http://schemas.microsoft.com/office/drawing/2014/main" id="{4F47CFDE-8A35-3D58-7BA2-0DED8A7EBF52}"/>
              </a:ext>
            </a:extLst>
          </p:cNvPr>
          <p:cNvSpPr>
            <a:spLocks noGrp="1"/>
          </p:cNvSpPr>
          <p:nvPr>
            <p:ph type="title"/>
          </p:nvPr>
        </p:nvSpPr>
        <p:spPr/>
        <p:txBody>
          <a:bodyPr/>
          <a:lstStyle/>
          <a:p>
            <a:r>
              <a:rPr lang="en-US" u="sng" dirty="0" err="1"/>
              <a:t>Riss</a:t>
            </a:r>
            <a:r>
              <a:rPr lang="en-US" u="sng" dirty="0"/>
              <a:t> v. Angel cont.</a:t>
            </a:r>
          </a:p>
        </p:txBody>
      </p:sp>
    </p:spTree>
    <p:extLst>
      <p:ext uri="{BB962C8B-B14F-4D97-AF65-F5344CB8AC3E}">
        <p14:creationId xmlns:p14="http://schemas.microsoft.com/office/powerpoint/2010/main" val="114270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F28275-1481-01B1-3283-8993C9278C7F}"/>
              </a:ext>
            </a:extLst>
          </p:cNvPr>
          <p:cNvSpPr>
            <a:spLocks noGrp="1"/>
          </p:cNvSpPr>
          <p:nvPr>
            <p:ph idx="1"/>
          </p:nvPr>
        </p:nvSpPr>
        <p:spPr/>
        <p:txBody>
          <a:bodyPr>
            <a:normAutofit fontScale="70000" lnSpcReduction="20000"/>
          </a:bodyPr>
          <a:lstStyle/>
          <a:p>
            <a:r>
              <a:rPr lang="en-US" b="0" i="0" u="none" strike="noStrike" dirty="0">
                <a:solidFill>
                  <a:srgbClr val="212121"/>
                </a:solidFill>
                <a:effectLst/>
                <a:latin typeface="Arial" panose="020B0604020202020204" pitchFamily="34" charset="0"/>
              </a:rPr>
              <a:t>There is no evidence that the Board reasonably assessed the impact of Plaintiffs' proposed structure. Instead, the homeowners were presented with a misleading photo montage about the impact of Plaintiffs' plans. There is no evidence the Board visited the site, much less with a eye to neighbors' views or privacy. There is no evidence in the record that the Board made any objective comparisons with existing homes to compare size and height, though those were major reasons for rejecting the proposed plans. The trial court's finding that the Board president's photo montage was inaccurate and misleading is supported by the evidence. Its finding that another board member wrote a letter to homeowners inaccurately stating the height and size of the proposed structure is also supported by the evidence. While the height stated in this letter, a ridge height of 25 feet, was taken from structural plans, that height had nothing to do with the covenant restriction based upon measurement from the highest finished grade of the lot. These lobbying efforts by board members demonstrate less than a fair assessment of Plaintiffs' proposed structure.</a:t>
            </a:r>
            <a:endParaRPr lang="en-US" dirty="0"/>
          </a:p>
        </p:txBody>
      </p:sp>
      <p:sp>
        <p:nvSpPr>
          <p:cNvPr id="3" name="Title 2">
            <a:extLst>
              <a:ext uri="{FF2B5EF4-FFF2-40B4-BE49-F238E27FC236}">
                <a16:creationId xmlns:a16="http://schemas.microsoft.com/office/drawing/2014/main" id="{DE20DAC1-E32A-2CEB-3238-EE8A551C3DDB}"/>
              </a:ext>
            </a:extLst>
          </p:cNvPr>
          <p:cNvSpPr>
            <a:spLocks noGrp="1"/>
          </p:cNvSpPr>
          <p:nvPr>
            <p:ph type="title"/>
          </p:nvPr>
        </p:nvSpPr>
        <p:spPr/>
        <p:txBody>
          <a:bodyPr/>
          <a:lstStyle/>
          <a:p>
            <a:r>
              <a:rPr lang="en-US" dirty="0" err="1"/>
              <a:t>Riss</a:t>
            </a:r>
            <a:r>
              <a:rPr lang="en-US" dirty="0"/>
              <a:t> v. Angel cont.</a:t>
            </a:r>
          </a:p>
        </p:txBody>
      </p:sp>
    </p:spTree>
    <p:extLst>
      <p:ext uri="{BB962C8B-B14F-4D97-AF65-F5344CB8AC3E}">
        <p14:creationId xmlns:p14="http://schemas.microsoft.com/office/powerpoint/2010/main" val="656594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F9413B-FF1E-FAC3-D326-D40389CE6AED}"/>
              </a:ext>
            </a:extLst>
          </p:cNvPr>
          <p:cNvSpPr>
            <a:spLocks noGrp="1"/>
          </p:cNvSpPr>
          <p:nvPr>
            <p:ph idx="1"/>
          </p:nvPr>
        </p:nvSpPr>
        <p:spPr/>
        <p:txBody>
          <a:bodyPr/>
          <a:lstStyle/>
          <a:p>
            <a:r>
              <a:rPr lang="en-US" dirty="0"/>
              <a:t>Board Members owe a Fiduciary Duty to exercise ordinary care in performing their duties and to act reasonably and in good faith.</a:t>
            </a:r>
          </a:p>
          <a:p>
            <a:endParaRPr lang="en-US" dirty="0"/>
          </a:p>
          <a:p>
            <a:r>
              <a:rPr lang="en-US" dirty="0"/>
              <a:t>If Violated Liability: ”</a:t>
            </a:r>
            <a:r>
              <a:rPr lang="en-US" i="1" dirty="0"/>
              <a:t>The appellant homeowners (petitioners) who participated in or ratified the decision to reject Plaintiffs' proposal shall be jointly and severally liable for damages and attorney fees</a:t>
            </a:r>
            <a:r>
              <a:rPr lang="en-US" dirty="0"/>
              <a:t>”</a:t>
            </a:r>
          </a:p>
        </p:txBody>
      </p:sp>
      <p:sp>
        <p:nvSpPr>
          <p:cNvPr id="3" name="Title 2">
            <a:extLst>
              <a:ext uri="{FF2B5EF4-FFF2-40B4-BE49-F238E27FC236}">
                <a16:creationId xmlns:a16="http://schemas.microsoft.com/office/drawing/2014/main" id="{D606B834-5A44-9D6B-770F-86B17735207F}"/>
              </a:ext>
            </a:extLst>
          </p:cNvPr>
          <p:cNvSpPr>
            <a:spLocks noGrp="1"/>
          </p:cNvSpPr>
          <p:nvPr>
            <p:ph type="title"/>
          </p:nvPr>
        </p:nvSpPr>
        <p:spPr/>
        <p:txBody>
          <a:bodyPr/>
          <a:lstStyle/>
          <a:p>
            <a:r>
              <a:rPr lang="en-US" dirty="0" err="1"/>
              <a:t>Riss</a:t>
            </a:r>
            <a:r>
              <a:rPr lang="en-US" dirty="0"/>
              <a:t> v. Angle cont.</a:t>
            </a:r>
          </a:p>
        </p:txBody>
      </p:sp>
    </p:spTree>
    <p:extLst>
      <p:ext uri="{BB962C8B-B14F-4D97-AF65-F5344CB8AC3E}">
        <p14:creationId xmlns:p14="http://schemas.microsoft.com/office/powerpoint/2010/main" val="271027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81EF6B-C3CD-C609-3075-7276D9F1BBE4}"/>
              </a:ext>
            </a:extLst>
          </p:cNvPr>
          <p:cNvSpPr>
            <a:spLocks noGrp="1"/>
          </p:cNvSpPr>
          <p:nvPr>
            <p:ph idx="1"/>
          </p:nvPr>
        </p:nvSpPr>
        <p:spPr/>
        <p:txBody>
          <a:bodyPr>
            <a:normAutofit fontScale="62500" lnSpcReduction="20000"/>
          </a:bodyPr>
          <a:lstStyle/>
          <a:p>
            <a:r>
              <a:rPr lang="en-US" dirty="0"/>
              <a:t>RCW 64.38.034</a:t>
            </a:r>
          </a:p>
          <a:p>
            <a:pPr marL="109728" indent="0">
              <a:buNone/>
            </a:pPr>
            <a:r>
              <a:rPr lang="en-US" dirty="0"/>
              <a:t>“</a:t>
            </a:r>
            <a:r>
              <a:rPr lang="en-US" i="1" dirty="0"/>
              <a:t>All meetings of the board of directors shall be open for observation by all owners of record and their authorized agents</a:t>
            </a:r>
            <a:r>
              <a:rPr lang="en-US" dirty="0"/>
              <a:t>.”</a:t>
            </a:r>
          </a:p>
          <a:p>
            <a:pPr marL="109728" indent="0">
              <a:buNone/>
            </a:pPr>
            <a:endParaRPr lang="en-US" dirty="0"/>
          </a:p>
          <a:p>
            <a:pPr marL="109728" indent="0">
              <a:buNone/>
            </a:pPr>
            <a:r>
              <a:rPr lang="en-US" dirty="0"/>
              <a:t>Compare to Washington’s Open Meetings Act Chapter 42.30 RCW.</a:t>
            </a:r>
          </a:p>
          <a:p>
            <a:pPr marL="109728" indent="0">
              <a:buNone/>
            </a:pPr>
            <a:endParaRPr lang="en-US" dirty="0"/>
          </a:p>
          <a:p>
            <a:pPr marL="109728" indent="0">
              <a:buNone/>
            </a:pPr>
            <a:r>
              <a:rPr lang="en-US" dirty="0"/>
              <a:t>Meeting is where an “Action” takes place.</a:t>
            </a:r>
          </a:p>
          <a:p>
            <a:pPr marL="109728" indent="0">
              <a:buNone/>
            </a:pPr>
            <a:endParaRPr lang="en-US" dirty="0"/>
          </a:p>
          <a:p>
            <a:pPr marL="109728" indent="0">
              <a:buNone/>
            </a:pPr>
            <a:r>
              <a:rPr lang="en-US" dirty="0"/>
              <a:t>RCW 42.300.020</a:t>
            </a:r>
            <a:br>
              <a:rPr lang="en-US" dirty="0"/>
            </a:br>
            <a:br>
              <a:rPr lang="en-US" dirty="0"/>
            </a:br>
            <a:r>
              <a:rPr lang="en-US" dirty="0"/>
              <a:t>“Action" means the transaction of the official business of a public agency by a governing body including but not limited to receipt of public </a:t>
            </a:r>
            <a:r>
              <a:rPr lang="en-US" dirty="0">
                <a:highlight>
                  <a:srgbClr val="FFFF00"/>
                </a:highlight>
              </a:rPr>
              <a:t>testimony, deliberations, discussions, considerations, reviews, evaluations</a:t>
            </a:r>
            <a:r>
              <a:rPr lang="en-US" dirty="0"/>
              <a:t>, and final actions. "Final action" means a collective positive or negative decision, or an actual vote by a majority of the members of a governing body when sitting as a body or entity, upon a motion, proposal, resolution, order, or ordinance.</a:t>
            </a:r>
          </a:p>
        </p:txBody>
      </p:sp>
      <p:sp>
        <p:nvSpPr>
          <p:cNvPr id="3" name="Title 2">
            <a:extLst>
              <a:ext uri="{FF2B5EF4-FFF2-40B4-BE49-F238E27FC236}">
                <a16:creationId xmlns:a16="http://schemas.microsoft.com/office/drawing/2014/main" id="{52487987-20D0-7D21-47E0-703616074395}"/>
              </a:ext>
            </a:extLst>
          </p:cNvPr>
          <p:cNvSpPr>
            <a:spLocks noGrp="1"/>
          </p:cNvSpPr>
          <p:nvPr>
            <p:ph type="title"/>
          </p:nvPr>
        </p:nvSpPr>
        <p:spPr/>
        <p:txBody>
          <a:bodyPr/>
          <a:lstStyle/>
          <a:p>
            <a:r>
              <a:rPr lang="en-US" dirty="0"/>
              <a:t>Open Meetings			</a:t>
            </a:r>
          </a:p>
        </p:txBody>
      </p:sp>
    </p:spTree>
    <p:extLst>
      <p:ext uri="{BB962C8B-B14F-4D97-AF65-F5344CB8AC3E}">
        <p14:creationId xmlns:p14="http://schemas.microsoft.com/office/powerpoint/2010/main" val="3005211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7F4C48-8864-4BFF-CB46-BBCC107D20B7}"/>
              </a:ext>
            </a:extLst>
          </p:cNvPr>
          <p:cNvSpPr>
            <a:spLocks noGrp="1"/>
          </p:cNvSpPr>
          <p:nvPr>
            <p:ph idx="1"/>
          </p:nvPr>
        </p:nvSpPr>
        <p:spPr/>
        <p:txBody>
          <a:bodyPr/>
          <a:lstStyle/>
          <a:p>
            <a:r>
              <a:rPr lang="en-US" dirty="0"/>
              <a:t>Risky Areas if Quorum.</a:t>
            </a:r>
          </a:p>
          <a:p>
            <a:endParaRPr lang="en-US" dirty="0"/>
          </a:p>
          <a:p>
            <a:pPr lvl="1"/>
            <a:r>
              <a:rPr lang="en-US" dirty="0"/>
              <a:t>Email</a:t>
            </a:r>
          </a:p>
          <a:p>
            <a:pPr lvl="1"/>
            <a:r>
              <a:rPr lang="en-US" dirty="0"/>
              <a:t>Telephone Tree</a:t>
            </a:r>
          </a:p>
          <a:p>
            <a:pPr lvl="1"/>
            <a:r>
              <a:rPr lang="en-US" dirty="0"/>
              <a:t>Inadvertent meeting</a:t>
            </a:r>
          </a:p>
          <a:p>
            <a:pPr lvl="1"/>
            <a:endParaRPr lang="en-US" dirty="0"/>
          </a:p>
        </p:txBody>
      </p:sp>
      <p:sp>
        <p:nvSpPr>
          <p:cNvPr id="3" name="Title 2">
            <a:extLst>
              <a:ext uri="{FF2B5EF4-FFF2-40B4-BE49-F238E27FC236}">
                <a16:creationId xmlns:a16="http://schemas.microsoft.com/office/drawing/2014/main" id="{FB5F216B-8897-13AE-4CC1-2F03C4D5E7AD}"/>
              </a:ext>
            </a:extLst>
          </p:cNvPr>
          <p:cNvSpPr>
            <a:spLocks noGrp="1"/>
          </p:cNvSpPr>
          <p:nvPr>
            <p:ph type="title"/>
          </p:nvPr>
        </p:nvSpPr>
        <p:spPr/>
        <p:txBody>
          <a:bodyPr>
            <a:normAutofit/>
          </a:bodyPr>
          <a:lstStyle/>
          <a:p>
            <a:r>
              <a:rPr lang="en-US" dirty="0"/>
              <a:t>Open Meetings cont.			</a:t>
            </a:r>
          </a:p>
        </p:txBody>
      </p:sp>
    </p:spTree>
    <p:extLst>
      <p:ext uri="{BB962C8B-B14F-4D97-AF65-F5344CB8AC3E}">
        <p14:creationId xmlns:p14="http://schemas.microsoft.com/office/powerpoint/2010/main" val="208299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770468"/>
            <a:ext cx="8839200" cy="1066800"/>
          </a:xfrm>
        </p:spPr>
        <p:txBody>
          <a:bodyPr>
            <a:normAutofit/>
          </a:bodyPr>
          <a:lstStyle/>
          <a:p>
            <a:pPr algn="ctr"/>
            <a:r>
              <a:rPr lang="en-US" dirty="0"/>
              <a:t>Legislative Update</a:t>
            </a:r>
          </a:p>
        </p:txBody>
      </p:sp>
      <p:pic>
        <p:nvPicPr>
          <p:cNvPr id="4" name="Picture 3" descr="WA State Capitol Dome.jpg"/>
          <p:cNvPicPr>
            <a:picLocks noChangeAspect="1"/>
          </p:cNvPicPr>
          <p:nvPr/>
        </p:nvPicPr>
        <p:blipFill>
          <a:blip r:embed="rId3" cstate="print"/>
          <a:stretch>
            <a:fillRect/>
          </a:stretch>
        </p:blipFill>
        <p:spPr>
          <a:xfrm>
            <a:off x="228600" y="0"/>
            <a:ext cx="4343400" cy="2586567"/>
          </a:xfrm>
          <a:prstGeom prst="rect">
            <a:avLst/>
          </a:prstGeom>
        </p:spPr>
      </p:pic>
      <p:pic>
        <p:nvPicPr>
          <p:cNvPr id="5" name="Picture 4" descr="WA State Capitol Dome.jpg">
            <a:extLst>
              <a:ext uri="{FF2B5EF4-FFF2-40B4-BE49-F238E27FC236}">
                <a16:creationId xmlns:a16="http://schemas.microsoft.com/office/drawing/2014/main" id="{B6596F43-28D3-6FA5-6DA2-F9DD24915006}"/>
              </a:ext>
            </a:extLst>
          </p:cNvPr>
          <p:cNvPicPr>
            <a:picLocks noChangeAspect="1"/>
          </p:cNvPicPr>
          <p:nvPr/>
        </p:nvPicPr>
        <p:blipFill>
          <a:blip r:embed="rId3" cstate="print"/>
          <a:stretch>
            <a:fillRect/>
          </a:stretch>
        </p:blipFill>
        <p:spPr>
          <a:xfrm>
            <a:off x="228600" y="12700"/>
            <a:ext cx="4343400" cy="2586567"/>
          </a:xfrm>
          <a:prstGeom prst="rect">
            <a:avLst/>
          </a:prstGeom>
        </p:spPr>
      </p:pic>
    </p:spTree>
    <p:extLst>
      <p:ext uri="{BB962C8B-B14F-4D97-AF65-F5344CB8AC3E}">
        <p14:creationId xmlns:p14="http://schemas.microsoft.com/office/powerpoint/2010/main" val="359757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33F3AA-2961-2F6A-557D-A4B94EB64BC7}"/>
              </a:ext>
            </a:extLst>
          </p:cNvPr>
          <p:cNvSpPr>
            <a:spLocks noGrp="1"/>
          </p:cNvSpPr>
          <p:nvPr>
            <p:ph idx="1"/>
          </p:nvPr>
        </p:nvSpPr>
        <p:spPr>
          <a:xfrm>
            <a:off x="457200" y="2599267"/>
            <a:ext cx="8382000" cy="3874558"/>
          </a:xfrm>
        </p:spPr>
        <p:txBody>
          <a:bodyPr/>
          <a:lstStyle/>
          <a:p>
            <a:r>
              <a:rPr lang="en-US" dirty="0"/>
              <a:t>Chapter 24.03A RCW  Nonprofit Corporations</a:t>
            </a:r>
          </a:p>
          <a:p>
            <a:endParaRPr lang="en-US" dirty="0"/>
          </a:p>
          <a:p>
            <a:r>
              <a:rPr lang="en-US" dirty="0"/>
              <a:t>Chapter 64.38 RCW Homeowners Associations</a:t>
            </a:r>
          </a:p>
          <a:p>
            <a:endParaRPr lang="en-US" dirty="0"/>
          </a:p>
          <a:p>
            <a:r>
              <a:rPr lang="en-US" dirty="0"/>
              <a:t>Chapter 64.90 RCW Uniform Common Interest Communities Act</a:t>
            </a:r>
          </a:p>
          <a:p>
            <a:endParaRPr lang="en-US" dirty="0"/>
          </a:p>
          <a:p>
            <a:endParaRPr lang="en-US" dirty="0"/>
          </a:p>
        </p:txBody>
      </p:sp>
      <p:sp>
        <p:nvSpPr>
          <p:cNvPr id="3" name="Title 2">
            <a:extLst>
              <a:ext uri="{FF2B5EF4-FFF2-40B4-BE49-F238E27FC236}">
                <a16:creationId xmlns:a16="http://schemas.microsoft.com/office/drawing/2014/main" id="{99C09108-4748-0240-028A-CAD4A1A7DFC4}"/>
              </a:ext>
            </a:extLst>
          </p:cNvPr>
          <p:cNvSpPr>
            <a:spLocks noGrp="1"/>
          </p:cNvSpPr>
          <p:nvPr>
            <p:ph type="title"/>
          </p:nvPr>
        </p:nvSpPr>
        <p:spPr>
          <a:xfrm>
            <a:off x="4191000" y="274638"/>
            <a:ext cx="4495800" cy="2087562"/>
          </a:xfrm>
        </p:spPr>
        <p:txBody>
          <a:bodyPr>
            <a:normAutofit/>
          </a:bodyPr>
          <a:lstStyle/>
          <a:p>
            <a:r>
              <a:rPr lang="en-US" dirty="0"/>
              <a:t>			 Governing Laws</a:t>
            </a:r>
          </a:p>
        </p:txBody>
      </p:sp>
      <p:pic>
        <p:nvPicPr>
          <p:cNvPr id="4" name="Picture 3" descr="WA State Capitol Dome.jpg">
            <a:extLst>
              <a:ext uri="{FF2B5EF4-FFF2-40B4-BE49-F238E27FC236}">
                <a16:creationId xmlns:a16="http://schemas.microsoft.com/office/drawing/2014/main" id="{A1337551-1BAA-51DE-5659-6BAE25E658FE}"/>
              </a:ext>
            </a:extLst>
          </p:cNvPr>
          <p:cNvPicPr>
            <a:picLocks noChangeAspect="1"/>
          </p:cNvPicPr>
          <p:nvPr/>
        </p:nvPicPr>
        <p:blipFill>
          <a:blip r:embed="rId2" cstate="print"/>
          <a:stretch>
            <a:fillRect/>
          </a:stretch>
        </p:blipFill>
        <p:spPr>
          <a:xfrm>
            <a:off x="-76200" y="12700"/>
            <a:ext cx="4343400" cy="2586567"/>
          </a:xfrm>
          <a:prstGeom prst="rect">
            <a:avLst/>
          </a:prstGeom>
        </p:spPr>
      </p:pic>
    </p:spTree>
    <p:extLst>
      <p:ext uri="{BB962C8B-B14F-4D97-AF65-F5344CB8AC3E}">
        <p14:creationId xmlns:p14="http://schemas.microsoft.com/office/powerpoint/2010/main" val="1163339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0A4D8-FACC-1310-DCC0-12FEAFC25F3A}"/>
              </a:ext>
            </a:extLst>
          </p:cNvPr>
          <p:cNvSpPr>
            <a:spLocks noGrp="1"/>
          </p:cNvSpPr>
          <p:nvPr>
            <p:ph idx="1"/>
          </p:nvPr>
        </p:nvSpPr>
        <p:spPr/>
        <p:txBody>
          <a:bodyPr>
            <a:normAutofit fontScale="55000" lnSpcReduction="20000"/>
          </a:bodyPr>
          <a:lstStyle/>
          <a:p>
            <a:r>
              <a:rPr lang="en-US" dirty="0"/>
              <a:t>New in 2021 effective January 2022</a:t>
            </a:r>
          </a:p>
          <a:p>
            <a:endParaRPr lang="en-US" dirty="0"/>
          </a:p>
          <a:p>
            <a:pPr marL="393192" lvl="1" indent="0">
              <a:buNone/>
            </a:pPr>
            <a:r>
              <a:rPr lang="en-US" dirty="0"/>
              <a:t>1.	Fiduciary Duties of Members: Members generally do not have fiduciary duties to the nonprofit.</a:t>
            </a:r>
          </a:p>
          <a:p>
            <a:pPr marL="393192" lvl="1" indent="0">
              <a:buNone/>
            </a:pPr>
            <a:endParaRPr lang="en-US" dirty="0"/>
          </a:p>
          <a:p>
            <a:pPr marL="393192" lvl="1" indent="0">
              <a:buNone/>
            </a:pPr>
            <a:r>
              <a:rPr lang="en-US" dirty="0"/>
              <a:t>2.	Electronic Communications and Conferences: By default, electronic communication and email notices are allowed, however members, directors or officers who want to receive written notices can opt out. By default, members, directors, and officers can hold meetings fully or partially online by video conferencing, telephone, or other real time medium.</a:t>
            </a:r>
          </a:p>
          <a:p>
            <a:pPr marL="393192" lvl="1" indent="0">
              <a:buNone/>
            </a:pPr>
            <a:endParaRPr lang="en-US" dirty="0"/>
          </a:p>
          <a:p>
            <a:pPr marL="393192" lvl="1" indent="0">
              <a:buNone/>
            </a:pPr>
            <a:r>
              <a:rPr lang="en-US" dirty="0"/>
              <a:t>3,	Persons under the age of 18 can now serve on the Board of Directors.</a:t>
            </a:r>
          </a:p>
          <a:p>
            <a:pPr marL="393192" lvl="1" indent="0">
              <a:buNone/>
            </a:pPr>
            <a:endParaRPr lang="en-US" dirty="0"/>
          </a:p>
          <a:p>
            <a:pPr marL="393192" lvl="1" indent="0">
              <a:buNone/>
            </a:pPr>
            <a:r>
              <a:rPr lang="en-US" dirty="0"/>
              <a:t>4.	Officers. The current Act requires a president and at least one vice president, secretary, and treasurer. The New Act no longer requires a vice president.</a:t>
            </a:r>
          </a:p>
          <a:p>
            <a:pPr lvl="1"/>
            <a:endParaRPr lang="en-US" dirty="0"/>
          </a:p>
          <a:p>
            <a:pPr marL="393192" lvl="1" indent="0">
              <a:buNone/>
            </a:pPr>
            <a:r>
              <a:rPr lang="en-US" dirty="0"/>
              <a:t>5.	Members’ Rights. The New Act provides members with certain rights such as: (a) access to records;  (b) the right to vote for the election of directors; and (c) the right to vote on fundamental transactions, which include amendments to articles or bylaws, mergers, the sale of all or substantially all assets, domestication, conversion, or dissolution of a nonprofit.</a:t>
            </a:r>
          </a:p>
          <a:p>
            <a:pPr marL="850392" lvl="1" indent="-457200">
              <a:buAutoNum type="arabicPlain" startAt="5"/>
            </a:pPr>
            <a:endParaRPr lang="en-US" dirty="0"/>
          </a:p>
          <a:p>
            <a:pPr marL="393192" lvl="1" indent="0">
              <a:buNone/>
            </a:pPr>
            <a:r>
              <a:rPr lang="en-US" dirty="0"/>
              <a:t>6.	Membership Organizations: The previous law governing membership nonprofits was incomplete and left many unanswered questions about the rights and duties of nonprofit members. The New Act adds a comprehensive set of provisions governing membership in nonprofit organizations. RCW 24.03A.315-.485.</a:t>
            </a:r>
          </a:p>
        </p:txBody>
      </p:sp>
      <p:sp>
        <p:nvSpPr>
          <p:cNvPr id="3" name="Title 2">
            <a:extLst>
              <a:ext uri="{FF2B5EF4-FFF2-40B4-BE49-F238E27FC236}">
                <a16:creationId xmlns:a16="http://schemas.microsoft.com/office/drawing/2014/main" id="{B09BA70E-13C6-152C-6F82-30F3CDB2763A}"/>
              </a:ext>
            </a:extLst>
          </p:cNvPr>
          <p:cNvSpPr>
            <a:spLocks noGrp="1"/>
          </p:cNvSpPr>
          <p:nvPr>
            <p:ph type="title"/>
          </p:nvPr>
        </p:nvSpPr>
        <p:spPr/>
        <p:txBody>
          <a:bodyPr>
            <a:normAutofit fontScale="90000"/>
          </a:bodyPr>
          <a:lstStyle/>
          <a:p>
            <a:r>
              <a:rPr lang="en-US" dirty="0"/>
              <a:t>Chapter 24.03A					</a:t>
            </a:r>
          </a:p>
        </p:txBody>
      </p:sp>
    </p:spTree>
    <p:extLst>
      <p:ext uri="{BB962C8B-B14F-4D97-AF65-F5344CB8AC3E}">
        <p14:creationId xmlns:p14="http://schemas.microsoft.com/office/powerpoint/2010/main" val="502701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D26CDA-9B1F-7282-7B03-8432ECBDCF46}"/>
              </a:ext>
            </a:extLst>
          </p:cNvPr>
          <p:cNvSpPr>
            <a:spLocks noGrp="1"/>
          </p:cNvSpPr>
          <p:nvPr>
            <p:ph idx="1"/>
          </p:nvPr>
        </p:nvSpPr>
        <p:spPr/>
        <p:txBody>
          <a:bodyPr>
            <a:normAutofit fontScale="55000" lnSpcReduction="20000"/>
          </a:bodyPr>
          <a:lstStyle/>
          <a:p>
            <a:r>
              <a:rPr lang="en-US" dirty="0"/>
              <a:t>RCW 24.03A.215</a:t>
            </a:r>
          </a:p>
          <a:p>
            <a:endParaRPr lang="en-US" dirty="0"/>
          </a:p>
          <a:p>
            <a:r>
              <a:rPr lang="en-US" dirty="0"/>
              <a:t>Inspection by members.</a:t>
            </a:r>
          </a:p>
          <a:p>
            <a:endParaRPr lang="en-US" dirty="0"/>
          </a:p>
          <a:p>
            <a:r>
              <a:rPr lang="en-US" dirty="0"/>
              <a:t>(1) A member of a nonprofit corporation may inspect and copy, during regular business hours at a reasonable location specified by the corporation, any of the records the corporation is required to maintain under RCW 24.03A.210(2), if the member delivers to the corporation an executed notice in the form of a record at least five business days before the date on which the member wishes to inspect and copy the records.</a:t>
            </a:r>
          </a:p>
          <a:p>
            <a:r>
              <a:rPr lang="en-US" dirty="0"/>
              <a:t>(2) Subject to the limitations set forth in subsections (3) and (4) of this section, a member of a nonprofit corporation may inspect and copy, during regular business hours at a reasonable location specified by the corporation, any of the following records of the corporation, if the member delivers to the corporation an executed notice in the form of a record at least five business days before the date on which the member wishes to inspect and copy the records:</a:t>
            </a:r>
          </a:p>
          <a:p>
            <a:r>
              <a:rPr lang="en-US" dirty="0"/>
              <a:t>(a) Excerpts from those minutes and records required to be maintained under RCW 24.03A.210(1);</a:t>
            </a:r>
          </a:p>
          <a:p>
            <a:r>
              <a:rPr lang="en-US" dirty="0"/>
              <a:t>(b) Accounting records of the corporation described in RCW 24.03A.210(3); and</a:t>
            </a:r>
          </a:p>
          <a:p>
            <a:r>
              <a:rPr lang="en-US" dirty="0"/>
              <a:t>(c) Subject to RCW 24.03A.240, the membership list described in RCW 24.03A.210(4).</a:t>
            </a:r>
          </a:p>
        </p:txBody>
      </p:sp>
      <p:sp>
        <p:nvSpPr>
          <p:cNvPr id="3" name="Title 2">
            <a:extLst>
              <a:ext uri="{FF2B5EF4-FFF2-40B4-BE49-F238E27FC236}">
                <a16:creationId xmlns:a16="http://schemas.microsoft.com/office/drawing/2014/main" id="{E4B34FEA-2C49-2A04-908F-F5689D678F74}"/>
              </a:ext>
            </a:extLst>
          </p:cNvPr>
          <p:cNvSpPr>
            <a:spLocks noGrp="1"/>
          </p:cNvSpPr>
          <p:nvPr>
            <p:ph type="title"/>
          </p:nvPr>
        </p:nvSpPr>
        <p:spPr/>
        <p:txBody>
          <a:bodyPr/>
          <a:lstStyle/>
          <a:p>
            <a:r>
              <a:rPr lang="en-US" dirty="0"/>
              <a:t>   Inspection of Record</a:t>
            </a:r>
          </a:p>
        </p:txBody>
      </p:sp>
    </p:spTree>
    <p:extLst>
      <p:ext uri="{BB962C8B-B14F-4D97-AF65-F5344CB8AC3E}">
        <p14:creationId xmlns:p14="http://schemas.microsoft.com/office/powerpoint/2010/main" val="1918178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5339DF-6932-A4F6-F7FB-025B4C868B74}"/>
              </a:ext>
            </a:extLst>
          </p:cNvPr>
          <p:cNvSpPr>
            <a:spLocks noGrp="1"/>
          </p:cNvSpPr>
          <p:nvPr>
            <p:ph idx="1"/>
          </p:nvPr>
        </p:nvSpPr>
        <p:spPr>
          <a:xfrm>
            <a:off x="457200" y="1066800"/>
            <a:ext cx="8229600" cy="5516562"/>
          </a:xfrm>
        </p:spPr>
        <p:txBody>
          <a:bodyPr>
            <a:normAutofit fontScale="47500" lnSpcReduction="20000"/>
          </a:bodyPr>
          <a:lstStyle/>
          <a:p>
            <a:r>
              <a:rPr lang="en-US" dirty="0"/>
              <a:t>(3) A nonprofit corporation may withhold from inspection under this section:</a:t>
            </a:r>
          </a:p>
          <a:p>
            <a:r>
              <a:rPr lang="en-US" dirty="0"/>
              <a:t>(a) Those portions of records that contain information protected by the attorney-client privilege or related work product;</a:t>
            </a:r>
          </a:p>
          <a:p>
            <a:r>
              <a:rPr lang="en-US" dirty="0"/>
              <a:t>(b) The address of any member who is known to the corporation to be a participant in the address confidentiality program described in chapter 40.24 RCW or any similar program established by law;</a:t>
            </a:r>
          </a:p>
          <a:p>
            <a:r>
              <a:rPr lang="en-US" dirty="0"/>
              <a:t>(c) Those portions of records, which, if disclosed, would be reasonably likely to result in harm to the corporation or a third party, such as disciplinary actions involving nondirector members, identities of job applicants, discussions of strategic acquisitions, records that are required to be kept confidential under obligations to a third party, etc.; or</a:t>
            </a:r>
          </a:p>
          <a:p>
            <a:r>
              <a:rPr lang="en-US" dirty="0"/>
              <a:t>(d) Any information that a nonprofit corporation is required to keep confidential under any other law.</a:t>
            </a:r>
          </a:p>
          <a:p>
            <a:r>
              <a:rPr lang="en-US" dirty="0"/>
              <a:t>(4) A member may inspect and copy the records described in subsection (2) of this section only if the:</a:t>
            </a:r>
          </a:p>
          <a:p>
            <a:r>
              <a:rPr lang="en-US" dirty="0"/>
              <a:t>(a) Member's demand is made in good faith and for a proper purpose;</a:t>
            </a:r>
          </a:p>
          <a:p>
            <a:r>
              <a:rPr lang="en-US" dirty="0"/>
              <a:t>(b) Member describes with reasonable particularity the purpose and the records the member desires to inspect;</a:t>
            </a:r>
          </a:p>
          <a:p>
            <a:r>
              <a:rPr lang="en-US" dirty="0"/>
              <a:t>(c) Member agrees in the form of a record to reasonable restrictions required by the board on the use or distribution of the records; and</a:t>
            </a:r>
          </a:p>
          <a:p>
            <a:r>
              <a:rPr lang="en-US" dirty="0"/>
              <a:t>(d) Records are directly connected with this purpose.</a:t>
            </a:r>
          </a:p>
          <a:p>
            <a:r>
              <a:rPr lang="en-US" dirty="0"/>
              <a:t>(5) The right of inspection granted by this section may not be abolished or limited by a nonprofit corporation's articles or bylaws.</a:t>
            </a:r>
          </a:p>
          <a:p>
            <a:r>
              <a:rPr lang="en-US" dirty="0"/>
              <a:t>(6) This section does not affect the:</a:t>
            </a:r>
          </a:p>
          <a:p>
            <a:r>
              <a:rPr lang="en-US" dirty="0"/>
              <a:t>(a) Right of a member to inspect records as part of discovery in connection with litigation; or</a:t>
            </a:r>
          </a:p>
          <a:p>
            <a:r>
              <a:rPr lang="en-US" dirty="0"/>
              <a:t>(b) Power of any court of competent jurisdiction, independently of this chapter, to compel the production of corporate records for examination.</a:t>
            </a:r>
          </a:p>
          <a:p>
            <a:r>
              <a:rPr lang="en-US" dirty="0"/>
              <a:t>[ 2021 c 176 § 1602.]</a:t>
            </a:r>
          </a:p>
          <a:p>
            <a:endParaRPr lang="en-US" dirty="0"/>
          </a:p>
        </p:txBody>
      </p:sp>
      <p:sp>
        <p:nvSpPr>
          <p:cNvPr id="3" name="Title 2">
            <a:extLst>
              <a:ext uri="{FF2B5EF4-FFF2-40B4-BE49-F238E27FC236}">
                <a16:creationId xmlns:a16="http://schemas.microsoft.com/office/drawing/2014/main" id="{1E7909F0-9058-6063-016F-8EEC92811304}"/>
              </a:ext>
            </a:extLst>
          </p:cNvPr>
          <p:cNvSpPr>
            <a:spLocks noGrp="1"/>
          </p:cNvSpPr>
          <p:nvPr>
            <p:ph type="title"/>
          </p:nvPr>
        </p:nvSpPr>
        <p:spPr/>
        <p:txBody>
          <a:bodyPr/>
          <a:lstStyle/>
          <a:p>
            <a:r>
              <a:rPr lang="en-US" dirty="0"/>
              <a:t> Inspection of </a:t>
            </a:r>
            <a:r>
              <a:rPr lang="en-US" dirty="0" err="1"/>
              <a:t>Reocords</a:t>
            </a:r>
            <a:endParaRPr lang="en-US" dirty="0"/>
          </a:p>
        </p:txBody>
      </p:sp>
    </p:spTree>
    <p:extLst>
      <p:ext uri="{BB962C8B-B14F-4D97-AF65-F5344CB8AC3E}">
        <p14:creationId xmlns:p14="http://schemas.microsoft.com/office/powerpoint/2010/main" val="3785529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086C06-DF94-A007-9B18-A6C0A59D901C}"/>
              </a:ext>
            </a:extLst>
          </p:cNvPr>
          <p:cNvSpPr>
            <a:spLocks noGrp="1"/>
          </p:cNvSpPr>
          <p:nvPr>
            <p:ph idx="1"/>
          </p:nvPr>
        </p:nvSpPr>
        <p:spPr/>
        <p:txBody>
          <a:bodyPr>
            <a:normAutofit fontScale="92500" lnSpcReduction="20000"/>
          </a:bodyPr>
          <a:lstStyle/>
          <a:p>
            <a:r>
              <a:rPr lang="en-US" b="0" i="0" u="none" strike="noStrike" dirty="0">
                <a:solidFill>
                  <a:srgbClr val="000000"/>
                </a:solidFill>
                <a:effectLst/>
                <a:latin typeface="Open Sans" panose="020B0606030504020204" pitchFamily="34" charset="0"/>
              </a:rPr>
              <a:t>(2) All records of the association, including the names and addresses of owners and other occupants of the lots, shall be available for examination by all owners, holders of mortgages on the lots, and their respective authorized agents on reasonable advance notice during normal working hours at the offices of the association or its managing agent. The association shall not release the unlisted telephone number of any owner. The association may impose and collect a reasonable charge for copies and any reasonable costs incurred by the association in providing access to records.</a:t>
            </a:r>
            <a:endParaRPr lang="en-US" dirty="0"/>
          </a:p>
        </p:txBody>
      </p:sp>
      <p:sp>
        <p:nvSpPr>
          <p:cNvPr id="3" name="Title 2">
            <a:extLst>
              <a:ext uri="{FF2B5EF4-FFF2-40B4-BE49-F238E27FC236}">
                <a16:creationId xmlns:a16="http://schemas.microsoft.com/office/drawing/2014/main" id="{55B91BEA-4F6C-7762-3464-D698D00A5FD1}"/>
              </a:ext>
            </a:extLst>
          </p:cNvPr>
          <p:cNvSpPr>
            <a:spLocks noGrp="1"/>
          </p:cNvSpPr>
          <p:nvPr>
            <p:ph type="title"/>
          </p:nvPr>
        </p:nvSpPr>
        <p:spPr/>
        <p:txBody>
          <a:bodyPr/>
          <a:lstStyle/>
          <a:p>
            <a:r>
              <a:rPr lang="en-US" dirty="0"/>
              <a:t>Compare RCW 64.38.045</a:t>
            </a:r>
          </a:p>
        </p:txBody>
      </p:sp>
    </p:spTree>
    <p:extLst>
      <p:ext uri="{BB962C8B-B14F-4D97-AF65-F5344CB8AC3E}">
        <p14:creationId xmlns:p14="http://schemas.microsoft.com/office/powerpoint/2010/main" val="2515165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0985D6-89C7-EB05-9C1E-A29C5CE2D187}"/>
              </a:ext>
            </a:extLst>
          </p:cNvPr>
          <p:cNvSpPr>
            <a:spLocks noGrp="1"/>
          </p:cNvSpPr>
          <p:nvPr>
            <p:ph idx="1"/>
          </p:nvPr>
        </p:nvSpPr>
        <p:spPr/>
        <p:txBody>
          <a:bodyPr/>
          <a:lstStyle/>
          <a:p>
            <a:r>
              <a:rPr lang="en-US" b="0" i="0" u="none" strike="noStrike" dirty="0">
                <a:solidFill>
                  <a:srgbClr val="252525"/>
                </a:solidFill>
                <a:effectLst/>
                <a:latin typeface="Georgia" panose="02040502050405020303" pitchFamily="18" charset="0"/>
              </a:rPr>
              <a:t>64.38.010 Electronic communication</a:t>
            </a:r>
          </a:p>
          <a:p>
            <a:r>
              <a:rPr lang="en-US" dirty="0">
                <a:solidFill>
                  <a:srgbClr val="252525"/>
                </a:solidFill>
                <a:latin typeface="Georgia" panose="02040502050405020303" pitchFamily="18" charset="0"/>
              </a:rPr>
              <a:t>64.38.035 Notice of Meeting 50 days instead of 60</a:t>
            </a:r>
          </a:p>
          <a:p>
            <a:r>
              <a:rPr lang="en-US" dirty="0">
                <a:solidFill>
                  <a:srgbClr val="252525"/>
                </a:solidFill>
                <a:latin typeface="Georgia" panose="02040502050405020303" pitchFamily="18" charset="0"/>
              </a:rPr>
              <a:t>64.38 new Electronic Notice of Meetings</a:t>
            </a:r>
          </a:p>
          <a:p>
            <a:r>
              <a:rPr lang="en-US" b="0" i="0" u="none" strike="noStrike" dirty="0">
                <a:solidFill>
                  <a:srgbClr val="252525"/>
                </a:solidFill>
                <a:effectLst/>
                <a:latin typeface="Georgia" panose="02040502050405020303" pitchFamily="18" charset="0"/>
              </a:rPr>
              <a:t>64.38</a:t>
            </a:r>
            <a:r>
              <a:rPr lang="en-US" dirty="0">
                <a:solidFill>
                  <a:srgbClr val="252525"/>
                </a:solidFill>
                <a:latin typeface="Georgia" panose="02040502050405020303" pitchFamily="18" charset="0"/>
              </a:rPr>
              <a:t> new Voting and Proxies</a:t>
            </a:r>
          </a:p>
          <a:p>
            <a:r>
              <a:rPr lang="en-US" b="0" i="0" u="none" strike="noStrike" dirty="0">
                <a:solidFill>
                  <a:srgbClr val="252525"/>
                </a:solidFill>
                <a:effectLst/>
                <a:latin typeface="Georgia" panose="02040502050405020303" pitchFamily="18" charset="0"/>
              </a:rPr>
              <a:t>64.38.</a:t>
            </a:r>
            <a:r>
              <a:rPr lang="en-US" dirty="0">
                <a:solidFill>
                  <a:srgbClr val="252525"/>
                </a:solidFill>
                <a:latin typeface="Georgia" panose="02040502050405020303" pitchFamily="18" charset="0"/>
              </a:rPr>
              <a:t>062 Prohibit Charging Stations Restrictions</a:t>
            </a:r>
            <a:endParaRPr lang="en-US" b="0" i="0" u="none" strike="noStrike" dirty="0">
              <a:solidFill>
                <a:srgbClr val="252525"/>
              </a:solidFill>
              <a:effectLst/>
              <a:latin typeface="Georgia" panose="02040502050405020303" pitchFamily="18" charset="0"/>
            </a:endParaRPr>
          </a:p>
          <a:p>
            <a:r>
              <a:rPr lang="en-US" b="0" i="0" u="none" strike="noStrike" dirty="0">
                <a:solidFill>
                  <a:srgbClr val="252525"/>
                </a:solidFill>
                <a:effectLst/>
                <a:latin typeface="Georgia" panose="02040502050405020303" pitchFamily="18" charset="0"/>
              </a:rPr>
              <a:t>64.38.100 Liens for unpaid assessments--Notice of delinquency </a:t>
            </a:r>
            <a:r>
              <a:rPr lang="en-US" b="1" i="1" u="none" strike="noStrike" dirty="0">
                <a:solidFill>
                  <a:srgbClr val="252525"/>
                </a:solidFill>
                <a:effectLst/>
                <a:latin typeface="Georgia" panose="02040502050405020303" pitchFamily="18" charset="0"/>
              </a:rPr>
              <a:t>(Effective January 1, 2024)</a:t>
            </a:r>
            <a:endParaRPr lang="en-US" dirty="0"/>
          </a:p>
        </p:txBody>
      </p:sp>
      <p:sp>
        <p:nvSpPr>
          <p:cNvPr id="3" name="Title 2">
            <a:extLst>
              <a:ext uri="{FF2B5EF4-FFF2-40B4-BE49-F238E27FC236}">
                <a16:creationId xmlns:a16="http://schemas.microsoft.com/office/drawing/2014/main" id="{CAA37F7E-C3CC-C782-EFB8-8B5AA38F8518}"/>
              </a:ext>
            </a:extLst>
          </p:cNvPr>
          <p:cNvSpPr>
            <a:spLocks noGrp="1"/>
          </p:cNvSpPr>
          <p:nvPr>
            <p:ph type="title"/>
          </p:nvPr>
        </p:nvSpPr>
        <p:spPr/>
        <p:txBody>
          <a:bodyPr/>
          <a:lstStyle/>
          <a:p>
            <a:r>
              <a:rPr lang="en-US" dirty="0"/>
              <a:t>Other Changes to HOA Law</a:t>
            </a:r>
          </a:p>
        </p:txBody>
      </p:sp>
    </p:spTree>
    <p:extLst>
      <p:ext uri="{BB962C8B-B14F-4D97-AF65-F5344CB8AC3E}">
        <p14:creationId xmlns:p14="http://schemas.microsoft.com/office/powerpoint/2010/main" val="4225342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676400"/>
            <a:ext cx="7772400" cy="3048000"/>
          </a:xfrm>
        </p:spPr>
        <p:txBody>
          <a:bodyPr>
            <a:normAutofit/>
          </a:bodyPr>
          <a:lstStyle/>
          <a:p>
            <a:pPr algn="ctr"/>
            <a:r>
              <a:rPr lang="en-US" dirty="0"/>
              <a:t>Thank you!</a:t>
            </a:r>
            <a:br>
              <a:rPr lang="en-US" dirty="0"/>
            </a:br>
            <a:br>
              <a:rPr lang="en-US" dirty="0"/>
            </a:br>
            <a:r>
              <a:rPr lang="en-US" dirty="0"/>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BD25B3-E8BA-6FA6-45F8-9AAA85FFA7C7}"/>
              </a:ext>
            </a:extLst>
          </p:cNvPr>
          <p:cNvSpPr>
            <a:spLocks noGrp="1"/>
          </p:cNvSpPr>
          <p:nvPr>
            <p:ph idx="1"/>
          </p:nvPr>
        </p:nvSpPr>
        <p:spPr/>
        <p:txBody>
          <a:bodyPr>
            <a:normAutofit lnSpcReduction="10000"/>
          </a:bodyPr>
          <a:lstStyle/>
          <a:p>
            <a:r>
              <a:rPr lang="en-US" dirty="0"/>
              <a:t>Washington’s Nonprofit Corporations Act</a:t>
            </a:r>
          </a:p>
          <a:p>
            <a:endParaRPr lang="en-US" dirty="0"/>
          </a:p>
          <a:p>
            <a:r>
              <a:rPr lang="en-US" dirty="0"/>
              <a:t>LCMC formed June 30, 1966 Under Chapter 24.03 RCW</a:t>
            </a:r>
          </a:p>
          <a:p>
            <a:endParaRPr lang="en-US" dirty="0"/>
          </a:p>
          <a:p>
            <a:r>
              <a:rPr lang="en-US" dirty="0"/>
              <a:t>Chapter 24.03 RCW was repealed by the legislature in 2021 and replaced by Chapter 24.03A RCW</a:t>
            </a:r>
          </a:p>
          <a:p>
            <a:endParaRPr lang="en-US" dirty="0"/>
          </a:p>
          <a:p>
            <a:r>
              <a:rPr lang="en-US" dirty="0"/>
              <a:t>Governs formation and operation of LCMC as a Nonprofit Corporation</a:t>
            </a:r>
          </a:p>
        </p:txBody>
      </p:sp>
      <p:sp>
        <p:nvSpPr>
          <p:cNvPr id="3" name="Title 2">
            <a:extLst>
              <a:ext uri="{FF2B5EF4-FFF2-40B4-BE49-F238E27FC236}">
                <a16:creationId xmlns:a16="http://schemas.microsoft.com/office/drawing/2014/main" id="{3278AC08-21E4-7780-5C70-60EA5510AD21}"/>
              </a:ext>
            </a:extLst>
          </p:cNvPr>
          <p:cNvSpPr>
            <a:spLocks noGrp="1"/>
          </p:cNvSpPr>
          <p:nvPr>
            <p:ph type="title"/>
          </p:nvPr>
        </p:nvSpPr>
        <p:spPr/>
        <p:txBody>
          <a:bodyPr/>
          <a:lstStyle/>
          <a:p>
            <a:r>
              <a:rPr lang="en-US" dirty="0"/>
              <a:t>Chapter 24.03A RCW</a:t>
            </a:r>
          </a:p>
        </p:txBody>
      </p:sp>
    </p:spTree>
    <p:extLst>
      <p:ext uri="{BB962C8B-B14F-4D97-AF65-F5344CB8AC3E}">
        <p14:creationId xmlns:p14="http://schemas.microsoft.com/office/powerpoint/2010/main" val="173574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F2118E-563D-C695-C1E1-607D9D05122B}"/>
              </a:ext>
            </a:extLst>
          </p:cNvPr>
          <p:cNvSpPr>
            <a:spLocks noGrp="1"/>
          </p:cNvSpPr>
          <p:nvPr>
            <p:ph idx="1"/>
          </p:nvPr>
        </p:nvSpPr>
        <p:spPr/>
        <p:txBody>
          <a:bodyPr>
            <a:normAutofit fontScale="77500" lnSpcReduction="20000"/>
          </a:bodyPr>
          <a:lstStyle/>
          <a:p>
            <a:r>
              <a:rPr lang="en-US" dirty="0"/>
              <a:t>Formation and General Conditions</a:t>
            </a:r>
          </a:p>
          <a:p>
            <a:endParaRPr lang="en-US" dirty="0"/>
          </a:p>
          <a:p>
            <a:r>
              <a:rPr lang="en-US" dirty="0"/>
              <a:t>Governance</a:t>
            </a:r>
          </a:p>
          <a:p>
            <a:pPr lvl="1"/>
            <a:r>
              <a:rPr lang="en-US" dirty="0"/>
              <a:t>Members and Membership</a:t>
            </a:r>
          </a:p>
          <a:p>
            <a:pPr lvl="1"/>
            <a:r>
              <a:rPr lang="en-US" dirty="0"/>
              <a:t>Membership Meetings and Voting</a:t>
            </a:r>
          </a:p>
          <a:p>
            <a:pPr lvl="1"/>
            <a:r>
              <a:rPr lang="en-US" dirty="0"/>
              <a:t>Board of Directors</a:t>
            </a:r>
          </a:p>
          <a:p>
            <a:pPr lvl="1"/>
            <a:r>
              <a:rPr lang="en-US" dirty="0"/>
              <a:t>Meetings and Actions of the Board</a:t>
            </a:r>
          </a:p>
          <a:p>
            <a:pPr lvl="1"/>
            <a:r>
              <a:rPr lang="en-US" dirty="0"/>
              <a:t>Officers</a:t>
            </a:r>
          </a:p>
          <a:p>
            <a:pPr lvl="1"/>
            <a:r>
              <a:rPr lang="en-US" dirty="0"/>
              <a:t>Common provisions for Directors and Officers</a:t>
            </a:r>
          </a:p>
          <a:p>
            <a:pPr lvl="1"/>
            <a:endParaRPr lang="en-US" dirty="0"/>
          </a:p>
          <a:p>
            <a:r>
              <a:rPr lang="en-US" dirty="0"/>
              <a:t>Fundamental Transaction</a:t>
            </a:r>
          </a:p>
          <a:p>
            <a:pPr lvl="1"/>
            <a:r>
              <a:rPr lang="en-US" dirty="0"/>
              <a:t>Amendment of Articles or Bylaws</a:t>
            </a:r>
          </a:p>
          <a:p>
            <a:pPr lvl="1"/>
            <a:r>
              <a:rPr lang="en-US" dirty="0"/>
              <a:t>Dissolution/Disposition of Assets</a:t>
            </a:r>
          </a:p>
          <a:p>
            <a:endParaRPr lang="en-US" dirty="0"/>
          </a:p>
          <a:p>
            <a:r>
              <a:rPr lang="en-US" dirty="0"/>
              <a:t>Actions Involving Nonprofit Corporations</a:t>
            </a:r>
          </a:p>
        </p:txBody>
      </p:sp>
      <p:sp>
        <p:nvSpPr>
          <p:cNvPr id="3" name="Title 2">
            <a:extLst>
              <a:ext uri="{FF2B5EF4-FFF2-40B4-BE49-F238E27FC236}">
                <a16:creationId xmlns:a16="http://schemas.microsoft.com/office/drawing/2014/main" id="{9D8D04DF-EE50-D6E1-4562-90CD9AAED2A2}"/>
              </a:ext>
            </a:extLst>
          </p:cNvPr>
          <p:cNvSpPr>
            <a:spLocks noGrp="1"/>
          </p:cNvSpPr>
          <p:nvPr>
            <p:ph type="title"/>
          </p:nvPr>
        </p:nvSpPr>
        <p:spPr/>
        <p:txBody>
          <a:bodyPr>
            <a:normAutofit fontScale="90000"/>
          </a:bodyPr>
          <a:lstStyle/>
          <a:p>
            <a:r>
              <a:rPr lang="en-US" dirty="0"/>
              <a:t>Chapter 24.03 RCW cont.			</a:t>
            </a:r>
          </a:p>
        </p:txBody>
      </p:sp>
    </p:spTree>
    <p:extLst>
      <p:ext uri="{BB962C8B-B14F-4D97-AF65-F5344CB8AC3E}">
        <p14:creationId xmlns:p14="http://schemas.microsoft.com/office/powerpoint/2010/main" val="608913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D46C82-CF7B-15BF-08A7-85FD28F7E1C4}"/>
              </a:ext>
            </a:extLst>
          </p:cNvPr>
          <p:cNvSpPr>
            <a:spLocks noGrp="1"/>
          </p:cNvSpPr>
          <p:nvPr>
            <p:ph idx="1"/>
          </p:nvPr>
        </p:nvSpPr>
        <p:spPr/>
        <p:txBody>
          <a:bodyPr>
            <a:normAutofit fontScale="85000" lnSpcReduction="20000"/>
          </a:bodyPr>
          <a:lstStyle/>
          <a:p>
            <a:r>
              <a:rPr lang="en-US" dirty="0"/>
              <a:t>Washington’s Homeowners Association Act.</a:t>
            </a:r>
          </a:p>
          <a:p>
            <a:endParaRPr lang="en-US" dirty="0"/>
          </a:p>
          <a:p>
            <a:r>
              <a:rPr lang="en-US" dirty="0"/>
              <a:t>“Homeowners' association” or “association” means a </a:t>
            </a:r>
            <a:r>
              <a:rPr lang="en-US" dirty="0">
                <a:highlight>
                  <a:srgbClr val="FFFF00"/>
                </a:highlight>
              </a:rPr>
              <a:t>corporation, unincorporated association, or other legal entity</a:t>
            </a:r>
            <a:r>
              <a:rPr lang="en-US" dirty="0"/>
              <a:t>, each member of which is an owner of residential real property located within the association's jurisdiction, as described in the governing documents, and by virtue of membership or ownership of property is obligated to pay real property taxes, insurance premiums, maintenance costs, or for improvement of real property other than that which is owned by the member. “Homeowners' association” does not mean an association created under chapter 64.32 or 64.34 RCW.</a:t>
            </a:r>
          </a:p>
        </p:txBody>
      </p:sp>
      <p:sp>
        <p:nvSpPr>
          <p:cNvPr id="3" name="Title 2">
            <a:extLst>
              <a:ext uri="{FF2B5EF4-FFF2-40B4-BE49-F238E27FC236}">
                <a16:creationId xmlns:a16="http://schemas.microsoft.com/office/drawing/2014/main" id="{AA4BE044-77AA-D9A9-2F80-314599C1A9BB}"/>
              </a:ext>
            </a:extLst>
          </p:cNvPr>
          <p:cNvSpPr>
            <a:spLocks noGrp="1"/>
          </p:cNvSpPr>
          <p:nvPr>
            <p:ph type="title"/>
          </p:nvPr>
        </p:nvSpPr>
        <p:spPr/>
        <p:txBody>
          <a:bodyPr/>
          <a:lstStyle/>
          <a:p>
            <a:r>
              <a:rPr lang="en-US" dirty="0"/>
              <a:t>Chapter 64.38 RCW</a:t>
            </a:r>
          </a:p>
        </p:txBody>
      </p:sp>
    </p:spTree>
    <p:extLst>
      <p:ext uri="{BB962C8B-B14F-4D97-AF65-F5344CB8AC3E}">
        <p14:creationId xmlns:p14="http://schemas.microsoft.com/office/powerpoint/2010/main" val="86181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5C968-803A-8A17-DF6C-8FC030DCEE9B}"/>
              </a:ext>
            </a:extLst>
          </p:cNvPr>
          <p:cNvSpPr>
            <a:spLocks noGrp="1"/>
          </p:cNvSpPr>
          <p:nvPr>
            <p:ph idx="1"/>
          </p:nvPr>
        </p:nvSpPr>
        <p:spPr/>
        <p:txBody>
          <a:bodyPr>
            <a:normAutofit lnSpcReduction="10000"/>
          </a:bodyPr>
          <a:lstStyle/>
          <a:p>
            <a:r>
              <a:rPr lang="en-US" dirty="0"/>
              <a:t>Special Provisions for a Nonprofit operating as a Homeowners Association:</a:t>
            </a:r>
          </a:p>
          <a:p>
            <a:pPr lvl="1"/>
            <a:r>
              <a:rPr lang="en-US" dirty="0"/>
              <a:t>Association Membership</a:t>
            </a:r>
          </a:p>
          <a:p>
            <a:pPr lvl="1"/>
            <a:r>
              <a:rPr lang="en-US" dirty="0"/>
              <a:t>Association Powers</a:t>
            </a:r>
          </a:p>
          <a:p>
            <a:pPr lvl="1"/>
            <a:r>
              <a:rPr lang="en-US" dirty="0"/>
              <a:t>Board of Directors (Standard of Care)</a:t>
            </a:r>
          </a:p>
          <a:p>
            <a:pPr lvl="1"/>
            <a:r>
              <a:rPr lang="en-US" dirty="0"/>
              <a:t>Bylaws</a:t>
            </a:r>
          </a:p>
          <a:p>
            <a:pPr lvl="1"/>
            <a:r>
              <a:rPr lang="en-US" dirty="0"/>
              <a:t>Association Meetings</a:t>
            </a:r>
          </a:p>
          <a:p>
            <a:pPr lvl="1"/>
            <a:r>
              <a:rPr lang="en-US" dirty="0"/>
              <a:t>Financial Records</a:t>
            </a:r>
          </a:p>
          <a:p>
            <a:pPr lvl="1"/>
            <a:r>
              <a:rPr lang="en-US" dirty="0"/>
              <a:t>Association Meetings</a:t>
            </a:r>
          </a:p>
          <a:p>
            <a:pPr lvl="1"/>
            <a:r>
              <a:rPr lang="en-US" dirty="0"/>
              <a:t>Budget Approval and Reserve Study</a:t>
            </a:r>
          </a:p>
          <a:p>
            <a:pPr lvl="1"/>
            <a:r>
              <a:rPr lang="en-US" dirty="0"/>
              <a:t>Voting in Person, Absentee Ballots and Proxies (2021</a:t>
            </a:r>
          </a:p>
        </p:txBody>
      </p:sp>
      <p:sp>
        <p:nvSpPr>
          <p:cNvPr id="3" name="Title 2">
            <a:extLst>
              <a:ext uri="{FF2B5EF4-FFF2-40B4-BE49-F238E27FC236}">
                <a16:creationId xmlns:a16="http://schemas.microsoft.com/office/drawing/2014/main" id="{30B1B516-D8F8-72F8-987A-9D5B4B8E12A9}"/>
              </a:ext>
            </a:extLst>
          </p:cNvPr>
          <p:cNvSpPr>
            <a:spLocks noGrp="1"/>
          </p:cNvSpPr>
          <p:nvPr>
            <p:ph type="title"/>
          </p:nvPr>
        </p:nvSpPr>
        <p:spPr/>
        <p:txBody>
          <a:bodyPr>
            <a:normAutofit/>
          </a:bodyPr>
          <a:lstStyle/>
          <a:p>
            <a:r>
              <a:rPr lang="en-US" dirty="0"/>
              <a:t>Chapter 64.38 RCW cont.	</a:t>
            </a:r>
          </a:p>
        </p:txBody>
      </p:sp>
    </p:spTree>
    <p:extLst>
      <p:ext uri="{BB962C8B-B14F-4D97-AF65-F5344CB8AC3E}">
        <p14:creationId xmlns:p14="http://schemas.microsoft.com/office/powerpoint/2010/main" val="262284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8F257F-DEA0-E4F5-F58F-516400DFCB7D}"/>
              </a:ext>
            </a:extLst>
          </p:cNvPr>
          <p:cNvSpPr>
            <a:spLocks noGrp="1"/>
          </p:cNvSpPr>
          <p:nvPr>
            <p:ph idx="1"/>
          </p:nvPr>
        </p:nvSpPr>
        <p:spPr/>
        <p:txBody>
          <a:bodyPr>
            <a:normAutofit fontScale="70000" lnSpcReduction="20000"/>
          </a:bodyPr>
          <a:lstStyle/>
          <a:p>
            <a:r>
              <a:rPr lang="en-US" dirty="0"/>
              <a:t>Washington Uniform Common Interest Communities Act (2018)</a:t>
            </a:r>
          </a:p>
          <a:p>
            <a:pPr lvl="1"/>
            <a:endParaRPr lang="en-US" i="1" dirty="0"/>
          </a:p>
          <a:p>
            <a:pPr lvl="1"/>
            <a:r>
              <a:rPr lang="en-US" i="1" dirty="0"/>
              <a:t>To protect the public interest, RCW 64.90.095 and 64.90.525 supersede existing provisions of the governing documents of all plat communities and miscellaneous communities previously subject to chapter 64.38 RCW.</a:t>
            </a:r>
          </a:p>
          <a:p>
            <a:pPr marL="393192" lvl="1" indent="0">
              <a:buNone/>
            </a:pPr>
            <a:endParaRPr lang="en-US" dirty="0"/>
          </a:p>
          <a:p>
            <a:pPr marL="393192" lvl="1" indent="0">
              <a:buNone/>
            </a:pPr>
            <a:r>
              <a:rPr lang="en-US" dirty="0"/>
              <a:t>Only RCW 64.90.525, RCW 64.90.545 and RCW 64.90.095 apply</a:t>
            </a:r>
          </a:p>
          <a:p>
            <a:pPr lvl="1"/>
            <a:endParaRPr lang="en-US" dirty="0"/>
          </a:p>
          <a:p>
            <a:r>
              <a:rPr lang="en-US" dirty="0"/>
              <a:t>RCW 64.90.525:  Budgets, Assessments and Special Assessments.  Budgets and </a:t>
            </a:r>
            <a:r>
              <a:rPr lang="en-US" i="1" dirty="0"/>
              <a:t>Assessment Approved unless rejected by a majority of Members.</a:t>
            </a:r>
          </a:p>
          <a:p>
            <a:endParaRPr lang="en-US" dirty="0"/>
          </a:p>
          <a:p>
            <a:r>
              <a:rPr lang="en-US" dirty="0"/>
              <a:t>RCW 64.90.545:  Reserve Study</a:t>
            </a:r>
          </a:p>
          <a:p>
            <a:endParaRPr lang="en-US" dirty="0"/>
          </a:p>
          <a:p>
            <a:r>
              <a:rPr lang="en-US" dirty="0"/>
              <a:t>RCW 64.90.095: Election to be governed by Chapter 64.90 RCW.</a:t>
            </a:r>
          </a:p>
          <a:p>
            <a:pPr lvl="1"/>
            <a:endParaRPr lang="en-US" dirty="0"/>
          </a:p>
        </p:txBody>
      </p:sp>
      <p:sp>
        <p:nvSpPr>
          <p:cNvPr id="3" name="Title 2">
            <a:extLst>
              <a:ext uri="{FF2B5EF4-FFF2-40B4-BE49-F238E27FC236}">
                <a16:creationId xmlns:a16="http://schemas.microsoft.com/office/drawing/2014/main" id="{E3D7D4FE-A463-1683-7EC8-F9D89C4E9FC1}"/>
              </a:ext>
            </a:extLst>
          </p:cNvPr>
          <p:cNvSpPr>
            <a:spLocks noGrp="1"/>
          </p:cNvSpPr>
          <p:nvPr>
            <p:ph type="title"/>
          </p:nvPr>
        </p:nvSpPr>
        <p:spPr/>
        <p:txBody>
          <a:bodyPr>
            <a:normAutofit/>
          </a:bodyPr>
          <a:lstStyle/>
          <a:p>
            <a:r>
              <a:rPr lang="en-US" dirty="0"/>
              <a:t>Chapter 64.90 RCW</a:t>
            </a:r>
          </a:p>
        </p:txBody>
      </p:sp>
    </p:spTree>
    <p:extLst>
      <p:ext uri="{BB962C8B-B14F-4D97-AF65-F5344CB8AC3E}">
        <p14:creationId xmlns:p14="http://schemas.microsoft.com/office/powerpoint/2010/main" val="59070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9F3466-21F4-1986-B3A5-D8AC290F6736}"/>
              </a:ext>
            </a:extLst>
          </p:cNvPr>
          <p:cNvSpPr>
            <a:spLocks noGrp="1"/>
          </p:cNvSpPr>
          <p:nvPr>
            <p:ph idx="1"/>
          </p:nvPr>
        </p:nvSpPr>
        <p:spPr/>
        <p:txBody>
          <a:bodyPr/>
          <a:lstStyle/>
          <a:p>
            <a:r>
              <a:rPr lang="en-US" dirty="0"/>
              <a:t>Covenants</a:t>
            </a:r>
          </a:p>
          <a:p>
            <a:endParaRPr lang="en-US" dirty="0"/>
          </a:p>
          <a:p>
            <a:r>
              <a:rPr lang="en-US" dirty="0"/>
              <a:t>Articles of Incorporation</a:t>
            </a:r>
          </a:p>
          <a:p>
            <a:endParaRPr lang="en-US" dirty="0"/>
          </a:p>
          <a:p>
            <a:r>
              <a:rPr lang="en-US" dirty="0"/>
              <a:t>By-Laws</a:t>
            </a:r>
          </a:p>
          <a:p>
            <a:endParaRPr lang="en-US" dirty="0"/>
          </a:p>
          <a:p>
            <a:r>
              <a:rPr lang="en-US" dirty="0"/>
              <a:t>Rules and Regulations</a:t>
            </a:r>
          </a:p>
        </p:txBody>
      </p:sp>
      <p:sp>
        <p:nvSpPr>
          <p:cNvPr id="3" name="Title 2">
            <a:extLst>
              <a:ext uri="{FF2B5EF4-FFF2-40B4-BE49-F238E27FC236}">
                <a16:creationId xmlns:a16="http://schemas.microsoft.com/office/drawing/2014/main" id="{24C2045F-E246-B483-ED8C-82B7616C0A09}"/>
              </a:ext>
            </a:extLst>
          </p:cNvPr>
          <p:cNvSpPr>
            <a:spLocks noGrp="1"/>
          </p:cNvSpPr>
          <p:nvPr>
            <p:ph type="title"/>
          </p:nvPr>
        </p:nvSpPr>
        <p:spPr/>
        <p:txBody>
          <a:bodyPr>
            <a:normAutofit/>
          </a:bodyPr>
          <a:lstStyle/>
          <a:p>
            <a:r>
              <a:rPr lang="en-US" dirty="0"/>
              <a:t>Other Governing Documents</a:t>
            </a:r>
          </a:p>
        </p:txBody>
      </p:sp>
    </p:spTree>
    <p:extLst>
      <p:ext uri="{BB962C8B-B14F-4D97-AF65-F5344CB8AC3E}">
        <p14:creationId xmlns:p14="http://schemas.microsoft.com/office/powerpoint/2010/main" val="248698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97D1EB-80EC-37F7-0D1B-E43C59FB8974}"/>
              </a:ext>
            </a:extLst>
          </p:cNvPr>
          <p:cNvSpPr>
            <a:spLocks noGrp="1"/>
          </p:cNvSpPr>
          <p:nvPr>
            <p:ph idx="1"/>
          </p:nvPr>
        </p:nvSpPr>
        <p:spPr/>
        <p:txBody>
          <a:bodyPr/>
          <a:lstStyle/>
          <a:p>
            <a:r>
              <a:rPr lang="en-US" dirty="0"/>
              <a:t>Chapter 64.90 RCW (three that apply)</a:t>
            </a:r>
          </a:p>
          <a:p>
            <a:r>
              <a:rPr lang="en-US" dirty="0"/>
              <a:t>Chapter 64.38 RCW</a:t>
            </a:r>
          </a:p>
          <a:p>
            <a:r>
              <a:rPr lang="en-US" dirty="0"/>
              <a:t>Chapter 24.03A RCW (When mandatory)</a:t>
            </a:r>
          </a:p>
          <a:p>
            <a:r>
              <a:rPr lang="en-US" dirty="0"/>
              <a:t>Covenants</a:t>
            </a:r>
          </a:p>
          <a:p>
            <a:r>
              <a:rPr lang="en-US" dirty="0"/>
              <a:t>Article of Incorporation</a:t>
            </a:r>
          </a:p>
          <a:p>
            <a:r>
              <a:rPr lang="en-US" dirty="0"/>
              <a:t>By-laws</a:t>
            </a:r>
          </a:p>
          <a:p>
            <a:r>
              <a:rPr lang="en-US" dirty="0"/>
              <a:t>Rules and Regulations</a:t>
            </a:r>
          </a:p>
        </p:txBody>
      </p:sp>
      <p:sp>
        <p:nvSpPr>
          <p:cNvPr id="3" name="Title 2">
            <a:extLst>
              <a:ext uri="{FF2B5EF4-FFF2-40B4-BE49-F238E27FC236}">
                <a16:creationId xmlns:a16="http://schemas.microsoft.com/office/drawing/2014/main" id="{1864F732-266E-9E3D-E750-BE63AC7E1862}"/>
              </a:ext>
            </a:extLst>
          </p:cNvPr>
          <p:cNvSpPr>
            <a:spLocks noGrp="1"/>
          </p:cNvSpPr>
          <p:nvPr>
            <p:ph type="title"/>
          </p:nvPr>
        </p:nvSpPr>
        <p:spPr/>
        <p:txBody>
          <a:bodyPr/>
          <a:lstStyle/>
          <a:p>
            <a:r>
              <a:rPr lang="en-US" dirty="0"/>
              <a:t>Hierarchy of Governance</a:t>
            </a:r>
          </a:p>
        </p:txBody>
      </p:sp>
    </p:spTree>
    <p:extLst>
      <p:ext uri="{BB962C8B-B14F-4D97-AF65-F5344CB8AC3E}">
        <p14:creationId xmlns:p14="http://schemas.microsoft.com/office/powerpoint/2010/main" val="2666221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36681</TotalTime>
  <Words>2644</Words>
  <Application>Microsoft Macintosh PowerPoint</Application>
  <PresentationFormat>On-screen Show (4:3)</PresentationFormat>
  <Paragraphs>177</Paragraphs>
  <Slides>25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Georgia</vt:lpstr>
      <vt:lpstr>Lucida Sans Unicode</vt:lpstr>
      <vt:lpstr>Open Sans</vt:lpstr>
      <vt:lpstr>Verdana</vt:lpstr>
      <vt:lpstr>Wingdings 2</vt:lpstr>
      <vt:lpstr>Wingdings 3</vt:lpstr>
      <vt:lpstr>Concourse</vt:lpstr>
      <vt:lpstr>Lake Cushman Maintenance Co. 2023 Board Training</vt:lpstr>
      <vt:lpstr>    Governing Laws</vt:lpstr>
      <vt:lpstr>Chapter 24.03A RCW</vt:lpstr>
      <vt:lpstr>Chapter 24.03 RCW cont.   </vt:lpstr>
      <vt:lpstr>Chapter 64.38 RCW</vt:lpstr>
      <vt:lpstr>Chapter 64.38 RCW cont. </vt:lpstr>
      <vt:lpstr>Chapter 64.90 RCW</vt:lpstr>
      <vt:lpstr>Other Governing Documents</vt:lpstr>
      <vt:lpstr>Hierarchy of Governance</vt:lpstr>
      <vt:lpstr>Being a Board Member</vt:lpstr>
      <vt:lpstr>Standard of Care  </vt:lpstr>
      <vt:lpstr>Standard of Care cont.</vt:lpstr>
      <vt:lpstr>o  Riss v. Angel, 131 Wash. 2d 612, 616, 934 P.2d 669, 673 (1997)</vt:lpstr>
      <vt:lpstr>Riss v. Angel cont.</vt:lpstr>
      <vt:lpstr>Riss v. Angel cont.</vt:lpstr>
      <vt:lpstr>Riss v. Angle cont.</vt:lpstr>
      <vt:lpstr>Open Meetings   </vt:lpstr>
      <vt:lpstr>Open Meetings cont.   </vt:lpstr>
      <vt:lpstr>Legislative Update</vt:lpstr>
      <vt:lpstr>Chapter 24.03A     </vt:lpstr>
      <vt:lpstr>   Inspection of Record</vt:lpstr>
      <vt:lpstr> Inspection of Reocords</vt:lpstr>
      <vt:lpstr>Compare RCW 64.38.045</vt:lpstr>
      <vt:lpstr>Other Changes to HOA Law</vt:lpstr>
      <vt:lpstr>Thank you!  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Cushman Board Training</dc:title>
  <dc:subject/>
  <dc:creator>Rob Johnson</dc:creator>
  <cp:keywords/>
  <dc:description/>
  <cp:lastModifiedBy>Robert Johnson</cp:lastModifiedBy>
  <cp:revision>611</cp:revision>
  <cp:lastPrinted>2017-04-25T00:15:27Z</cp:lastPrinted>
  <dcterms:created xsi:type="dcterms:W3CDTF">2013-04-29T18:13:36Z</dcterms:created>
  <dcterms:modified xsi:type="dcterms:W3CDTF">2023-01-26T19:32:35Z</dcterms:modified>
  <cp:category/>
</cp:coreProperties>
</file>